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8" r:id="rId2"/>
    <p:sldId id="270" r:id="rId3"/>
    <p:sldId id="281" r:id="rId4"/>
    <p:sldId id="297" r:id="rId5"/>
    <p:sldId id="269" r:id="rId6"/>
    <p:sldId id="262" r:id="rId7"/>
    <p:sldId id="263" r:id="rId8"/>
    <p:sldId id="265" r:id="rId9"/>
    <p:sldId id="267" r:id="rId10"/>
    <p:sldId id="268" r:id="rId11"/>
    <p:sldId id="278" r:id="rId12"/>
    <p:sldId id="277" r:id="rId13"/>
    <p:sldId id="279" r:id="rId14"/>
    <p:sldId id="280" r:id="rId15"/>
    <p:sldId id="274" r:id="rId16"/>
    <p:sldId id="282" r:id="rId17"/>
    <p:sldId id="298" r:id="rId18"/>
    <p:sldId id="299" r:id="rId19"/>
    <p:sldId id="300" r:id="rId20"/>
    <p:sldId id="285" r:id="rId21"/>
    <p:sldId id="283" r:id="rId22"/>
    <p:sldId id="284" r:id="rId23"/>
    <p:sldId id="286" r:id="rId24"/>
    <p:sldId id="287" r:id="rId25"/>
    <p:sldId id="289" r:id="rId26"/>
    <p:sldId id="288" r:id="rId27"/>
    <p:sldId id="273" r:id="rId28"/>
    <p:sldId id="290" r:id="rId29"/>
    <p:sldId id="291" r:id="rId30"/>
    <p:sldId id="292" r:id="rId31"/>
    <p:sldId id="276" r:id="rId32"/>
    <p:sldId id="293" r:id="rId33"/>
    <p:sldId id="294" r:id="rId34"/>
    <p:sldId id="295" r:id="rId35"/>
    <p:sldId id="296" r:id="rId36"/>
  </p:sldIdLst>
  <p:sldSz cx="12192000" cy="685800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078177A-360B-4A20-8A88-B6C1D79CBF3E}">
          <p14:sldIdLst>
            <p14:sldId id="258"/>
            <p14:sldId id="270"/>
            <p14:sldId id="281"/>
            <p14:sldId id="297"/>
            <p14:sldId id="269"/>
            <p14:sldId id="262"/>
            <p14:sldId id="263"/>
            <p14:sldId id="265"/>
            <p14:sldId id="267"/>
            <p14:sldId id="268"/>
            <p14:sldId id="278"/>
            <p14:sldId id="277"/>
            <p14:sldId id="279"/>
            <p14:sldId id="280"/>
            <p14:sldId id="274"/>
            <p14:sldId id="282"/>
            <p14:sldId id="298"/>
            <p14:sldId id="299"/>
            <p14:sldId id="300"/>
            <p14:sldId id="285"/>
            <p14:sldId id="283"/>
            <p14:sldId id="284"/>
            <p14:sldId id="286"/>
            <p14:sldId id="287"/>
            <p14:sldId id="289"/>
            <p14:sldId id="288"/>
            <p14:sldId id="273"/>
            <p14:sldId id="290"/>
            <p14:sldId id="291"/>
            <p14:sldId id="292"/>
            <p14:sldId id="276"/>
            <p14:sldId id="293"/>
            <p14:sldId id="294"/>
            <p14:sldId id="295"/>
            <p14:sldId id="29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non Gary" initials="SG" lastIdx="1" clrIdx="0">
    <p:extLst>
      <p:ext uri="{19B8F6BF-5375-455C-9EA6-DF929625EA0E}">
        <p15:presenceInfo xmlns:p15="http://schemas.microsoft.com/office/powerpoint/2012/main" userId="Shannon Gar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1C7A2D-8F12-42DC-ACB0-7272D09A8540}"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1DE30063-5DCE-49F7-8AAB-57B40C18231D}">
      <dgm:prSet phldrT="[Text]"/>
      <dgm:spPr/>
      <dgm:t>
        <a:bodyPr/>
        <a:lstStyle/>
        <a:p>
          <a:r>
            <a:rPr lang="en-US" dirty="0"/>
            <a:t>Recorded in the General Ledger </a:t>
          </a:r>
        </a:p>
      </dgm:t>
    </dgm:pt>
    <dgm:pt modelId="{4B0F1241-6968-429E-97BF-A02A88AD45EC}" type="parTrans" cxnId="{64DABF9F-83C2-4E0C-8C29-BB97C435047D}">
      <dgm:prSet/>
      <dgm:spPr/>
      <dgm:t>
        <a:bodyPr/>
        <a:lstStyle/>
        <a:p>
          <a:endParaRPr lang="en-US"/>
        </a:p>
      </dgm:t>
    </dgm:pt>
    <dgm:pt modelId="{A412C214-CF98-46BC-B852-F5D816E7B482}" type="sibTrans" cxnId="{64DABF9F-83C2-4E0C-8C29-BB97C435047D}">
      <dgm:prSet/>
      <dgm:spPr/>
      <dgm:t>
        <a:bodyPr/>
        <a:lstStyle/>
        <a:p>
          <a:endParaRPr lang="en-US"/>
        </a:p>
      </dgm:t>
    </dgm:pt>
    <dgm:pt modelId="{A89ED2C3-9515-459B-B79F-1096B6320DA8}">
      <dgm:prSet phldrT="[Text]"/>
      <dgm:spPr/>
      <dgm:t>
        <a:bodyPr/>
        <a:lstStyle/>
        <a:p>
          <a:r>
            <a:rPr lang="en-US" dirty="0"/>
            <a:t>Within 90 days from the close of the month when it was posted; or </a:t>
          </a:r>
        </a:p>
      </dgm:t>
    </dgm:pt>
    <dgm:pt modelId="{B2CFF83B-0765-4BEC-ACCC-8098B9E0E8D3}" type="parTrans" cxnId="{546AD1ED-506C-40AE-8641-D2EC07964765}">
      <dgm:prSet/>
      <dgm:spPr/>
      <dgm:t>
        <a:bodyPr/>
        <a:lstStyle/>
        <a:p>
          <a:endParaRPr lang="en-US"/>
        </a:p>
      </dgm:t>
    </dgm:pt>
    <dgm:pt modelId="{C4858E0A-1302-45F8-B3D4-7C64BE0C68FA}" type="sibTrans" cxnId="{546AD1ED-506C-40AE-8641-D2EC07964765}">
      <dgm:prSet/>
      <dgm:spPr/>
      <dgm:t>
        <a:bodyPr/>
        <a:lstStyle/>
        <a:p>
          <a:endParaRPr lang="en-US"/>
        </a:p>
      </dgm:t>
    </dgm:pt>
    <dgm:pt modelId="{D30E3A4D-FD7D-49FE-B4F8-C814FBD2B1D0}">
      <dgm:prSet phldrT="[Text]"/>
      <dgm:spPr/>
      <dgm:t>
        <a:bodyPr/>
        <a:lstStyle/>
        <a:p>
          <a:r>
            <a:rPr lang="en-US" dirty="0"/>
            <a:t>Within 45 days after the end date of the award</a:t>
          </a:r>
        </a:p>
      </dgm:t>
    </dgm:pt>
    <dgm:pt modelId="{DC4C577D-342C-4DF1-936D-55BD2503E015}" type="parTrans" cxnId="{46607E76-EFFF-4990-B280-9E5186B24635}">
      <dgm:prSet/>
      <dgm:spPr/>
      <dgm:t>
        <a:bodyPr/>
        <a:lstStyle/>
        <a:p>
          <a:endParaRPr lang="en-US"/>
        </a:p>
      </dgm:t>
    </dgm:pt>
    <dgm:pt modelId="{288CB06E-907E-4FAB-87DA-DD53DF196124}" type="sibTrans" cxnId="{46607E76-EFFF-4990-B280-9E5186B24635}">
      <dgm:prSet/>
      <dgm:spPr/>
      <dgm:t>
        <a:bodyPr/>
        <a:lstStyle/>
        <a:p>
          <a:endParaRPr lang="en-US"/>
        </a:p>
      </dgm:t>
    </dgm:pt>
    <dgm:pt modelId="{7EF7997E-07EF-4D36-B485-14CA8922277F}">
      <dgm:prSet phldrT="[Text]"/>
      <dgm:spPr/>
      <dgm:t>
        <a:bodyPr/>
        <a:lstStyle/>
        <a:p>
          <a:r>
            <a:rPr lang="en-US" dirty="0"/>
            <a:t>Fully explained and justified</a:t>
          </a:r>
        </a:p>
      </dgm:t>
    </dgm:pt>
    <dgm:pt modelId="{6B2B1690-12EE-4464-8AF4-37095C98D31E}" type="parTrans" cxnId="{D5170708-6711-40FB-B74D-28CFA413056D}">
      <dgm:prSet/>
      <dgm:spPr/>
      <dgm:t>
        <a:bodyPr/>
        <a:lstStyle/>
        <a:p>
          <a:endParaRPr lang="en-US"/>
        </a:p>
      </dgm:t>
    </dgm:pt>
    <dgm:pt modelId="{9938821B-B420-4637-BB0E-B43B461C1245}" type="sibTrans" cxnId="{D5170708-6711-40FB-B74D-28CFA413056D}">
      <dgm:prSet/>
      <dgm:spPr/>
      <dgm:t>
        <a:bodyPr/>
        <a:lstStyle/>
        <a:p>
          <a:endParaRPr lang="en-US"/>
        </a:p>
      </dgm:t>
    </dgm:pt>
    <dgm:pt modelId="{C45DF9F3-FEDE-43ED-83EF-2240187E3B19}">
      <dgm:prSet phldrT="[Text]"/>
      <dgm:spPr/>
      <dgm:t>
        <a:bodyPr/>
        <a:lstStyle/>
        <a:p>
          <a:r>
            <a:rPr lang="en-US" dirty="0">
              <a:solidFill>
                <a:schemeClr val="tx1"/>
              </a:solidFill>
            </a:rPr>
            <a:t>“To correct error” or “to transfer to correct project” is not acceptable.</a:t>
          </a:r>
        </a:p>
      </dgm:t>
    </dgm:pt>
    <dgm:pt modelId="{5D68C595-F0A8-451F-8B7B-E54D35AE8D6A}" type="parTrans" cxnId="{B582946D-0611-4573-B21A-C6C7D5FEA808}">
      <dgm:prSet/>
      <dgm:spPr/>
      <dgm:t>
        <a:bodyPr/>
        <a:lstStyle/>
        <a:p>
          <a:endParaRPr lang="en-US"/>
        </a:p>
      </dgm:t>
    </dgm:pt>
    <dgm:pt modelId="{2739D6C6-1C55-4802-BD78-995875D3EAA8}" type="sibTrans" cxnId="{B582946D-0611-4573-B21A-C6C7D5FEA808}">
      <dgm:prSet/>
      <dgm:spPr/>
      <dgm:t>
        <a:bodyPr/>
        <a:lstStyle/>
        <a:p>
          <a:endParaRPr lang="en-US"/>
        </a:p>
      </dgm:t>
    </dgm:pt>
    <dgm:pt modelId="{97427C26-8F29-47A5-A58F-7358AEDA01EF}">
      <dgm:prSet phldrT="[Text]"/>
      <dgm:spPr/>
      <dgm:t>
        <a:bodyPr/>
        <a:lstStyle/>
        <a:p>
          <a:r>
            <a:rPr lang="en-US" dirty="0"/>
            <a:t>Fully documented</a:t>
          </a:r>
        </a:p>
      </dgm:t>
    </dgm:pt>
    <dgm:pt modelId="{CC626DCC-04AB-4949-943D-0EC0A4C77C77}" type="parTrans" cxnId="{9B640ECF-9328-4282-AC58-9784F98C2DC9}">
      <dgm:prSet/>
      <dgm:spPr/>
      <dgm:t>
        <a:bodyPr/>
        <a:lstStyle/>
        <a:p>
          <a:endParaRPr lang="en-US"/>
        </a:p>
      </dgm:t>
    </dgm:pt>
    <dgm:pt modelId="{74001C8C-E7D6-4B20-B158-3FB5EE51E50E}" type="sibTrans" cxnId="{9B640ECF-9328-4282-AC58-9784F98C2DC9}">
      <dgm:prSet/>
      <dgm:spPr/>
      <dgm:t>
        <a:bodyPr/>
        <a:lstStyle/>
        <a:p>
          <a:endParaRPr lang="en-US"/>
        </a:p>
      </dgm:t>
    </dgm:pt>
    <dgm:pt modelId="{8C446DA4-9749-44D0-B0A4-FBC2F3632B1D}">
      <dgm:prSet phldrT="[Text]"/>
      <dgm:spPr/>
      <dgm:t>
        <a:bodyPr/>
        <a:lstStyle/>
        <a:p>
          <a:r>
            <a:rPr lang="en-US" dirty="0"/>
            <a:t>Guidance is provided on the Cost Transfer form</a:t>
          </a:r>
        </a:p>
      </dgm:t>
    </dgm:pt>
    <dgm:pt modelId="{77074A64-6539-4FC7-B72B-07068D0123FB}" type="parTrans" cxnId="{9C28D315-19AE-4108-BE16-26B65CF0296D}">
      <dgm:prSet/>
      <dgm:spPr/>
      <dgm:t>
        <a:bodyPr/>
        <a:lstStyle/>
        <a:p>
          <a:endParaRPr lang="en-US"/>
        </a:p>
      </dgm:t>
    </dgm:pt>
    <dgm:pt modelId="{63A7323C-23F3-461F-A838-61BCA50F98C7}" type="sibTrans" cxnId="{9C28D315-19AE-4108-BE16-26B65CF0296D}">
      <dgm:prSet/>
      <dgm:spPr/>
      <dgm:t>
        <a:bodyPr/>
        <a:lstStyle/>
        <a:p>
          <a:endParaRPr lang="en-US"/>
        </a:p>
      </dgm:t>
    </dgm:pt>
    <dgm:pt modelId="{93065EF3-B2A1-4732-A803-63D9C8E1BF73}">
      <dgm:prSet phldrT="[Text]"/>
      <dgm:spPr/>
      <dgm:t>
        <a:bodyPr/>
        <a:lstStyle/>
        <a:p>
          <a:r>
            <a:rPr lang="en-US" u="sng" dirty="0"/>
            <a:t>Cannot cross fiscal years</a:t>
          </a:r>
        </a:p>
      </dgm:t>
    </dgm:pt>
    <dgm:pt modelId="{1619B433-1842-4752-AF51-9AF32FBC7C1B}" type="parTrans" cxnId="{E8958AB3-69B7-45A7-A1F8-0060EDA93CA9}">
      <dgm:prSet/>
      <dgm:spPr/>
      <dgm:t>
        <a:bodyPr/>
        <a:lstStyle/>
        <a:p>
          <a:endParaRPr lang="en-US"/>
        </a:p>
      </dgm:t>
    </dgm:pt>
    <dgm:pt modelId="{285C7223-98AA-4D0E-A0AD-2A7E9BB15B70}" type="sibTrans" cxnId="{E8958AB3-69B7-45A7-A1F8-0060EDA93CA9}">
      <dgm:prSet/>
      <dgm:spPr/>
      <dgm:t>
        <a:bodyPr/>
        <a:lstStyle/>
        <a:p>
          <a:endParaRPr lang="en-US"/>
        </a:p>
      </dgm:t>
    </dgm:pt>
    <dgm:pt modelId="{79531DED-D615-472E-BC59-AADD83A83BC0}">
      <dgm:prSet phldrT="[Text]"/>
      <dgm:spPr/>
      <dgm:t>
        <a:bodyPr/>
        <a:lstStyle/>
        <a:p>
          <a:r>
            <a:rPr lang="en-US" dirty="0">
              <a:solidFill>
                <a:schemeClr val="tx1"/>
              </a:solidFill>
            </a:rPr>
            <a:t>Reason why the original charge was incorrect</a:t>
          </a:r>
        </a:p>
      </dgm:t>
    </dgm:pt>
    <dgm:pt modelId="{38F2964C-6B10-4388-A5AF-B0387E1AA43A}" type="parTrans" cxnId="{BFF99E67-DF18-4826-84B9-3846A2476650}">
      <dgm:prSet/>
      <dgm:spPr/>
      <dgm:t>
        <a:bodyPr/>
        <a:lstStyle/>
        <a:p>
          <a:endParaRPr lang="en-US"/>
        </a:p>
      </dgm:t>
    </dgm:pt>
    <dgm:pt modelId="{000A1F3E-EC8D-4E1C-ABDA-B1CD59F7ECC1}" type="sibTrans" cxnId="{BFF99E67-DF18-4826-84B9-3846A2476650}">
      <dgm:prSet/>
      <dgm:spPr/>
      <dgm:t>
        <a:bodyPr/>
        <a:lstStyle/>
        <a:p>
          <a:endParaRPr lang="en-US"/>
        </a:p>
      </dgm:t>
    </dgm:pt>
    <dgm:pt modelId="{3CD65B8A-87BF-4E02-9EAF-1E34BA2F283F}">
      <dgm:prSet phldrT="[Text]"/>
      <dgm:spPr/>
      <dgm:t>
        <a:bodyPr/>
        <a:lstStyle/>
        <a:p>
          <a:r>
            <a:rPr lang="en-US" dirty="0">
              <a:solidFill>
                <a:schemeClr val="tx1"/>
              </a:solidFill>
            </a:rPr>
            <a:t>Describe why the charge is allowable and allocable to the new project</a:t>
          </a:r>
        </a:p>
      </dgm:t>
    </dgm:pt>
    <dgm:pt modelId="{B49C85B5-42A8-43F2-A5D5-FF3DE9DAAC21}" type="parTrans" cxnId="{3DA0433F-94A5-4408-9AA7-CAF058ACB4E5}">
      <dgm:prSet/>
      <dgm:spPr/>
      <dgm:t>
        <a:bodyPr/>
        <a:lstStyle/>
        <a:p>
          <a:endParaRPr lang="en-US"/>
        </a:p>
      </dgm:t>
    </dgm:pt>
    <dgm:pt modelId="{9021A9DE-3DCE-43A0-925B-894E2385C3CB}" type="sibTrans" cxnId="{3DA0433F-94A5-4408-9AA7-CAF058ACB4E5}">
      <dgm:prSet/>
      <dgm:spPr/>
      <dgm:t>
        <a:bodyPr/>
        <a:lstStyle/>
        <a:p>
          <a:endParaRPr lang="en-US"/>
        </a:p>
      </dgm:t>
    </dgm:pt>
    <dgm:pt modelId="{CB2741B0-BB01-4A6F-94FA-EFD92526AF87}">
      <dgm:prSet phldrT="[Text]"/>
      <dgm:spPr/>
      <dgm:t>
        <a:bodyPr/>
        <a:lstStyle/>
        <a:p>
          <a:r>
            <a:rPr lang="en-US" dirty="0"/>
            <a:t>Contain reference to the invoice, payroll, or other disbursement document(s) from the original charge</a:t>
          </a:r>
        </a:p>
      </dgm:t>
    </dgm:pt>
    <dgm:pt modelId="{ADAE99A9-2176-42F3-A018-9FEB4689B86D}" type="parTrans" cxnId="{6101D845-CBDD-4CFC-9137-842E6542F473}">
      <dgm:prSet/>
      <dgm:spPr/>
      <dgm:t>
        <a:bodyPr/>
        <a:lstStyle/>
        <a:p>
          <a:endParaRPr lang="en-US"/>
        </a:p>
      </dgm:t>
    </dgm:pt>
    <dgm:pt modelId="{2CE6F247-C6F8-41BA-8257-9EB0B2808711}" type="sibTrans" cxnId="{6101D845-CBDD-4CFC-9137-842E6542F473}">
      <dgm:prSet/>
      <dgm:spPr/>
      <dgm:t>
        <a:bodyPr/>
        <a:lstStyle/>
        <a:p>
          <a:endParaRPr lang="en-US"/>
        </a:p>
      </dgm:t>
    </dgm:pt>
    <dgm:pt modelId="{B56A7FE8-7773-4E1B-95BB-3DA9D83C032B}" type="pres">
      <dgm:prSet presAssocID="{E61C7A2D-8F12-42DC-ACB0-7272D09A8540}" presName="Name0" presStyleCnt="0">
        <dgm:presLayoutVars>
          <dgm:dir/>
          <dgm:animLvl val="lvl"/>
          <dgm:resizeHandles val="exact"/>
        </dgm:presLayoutVars>
      </dgm:prSet>
      <dgm:spPr/>
    </dgm:pt>
    <dgm:pt modelId="{1EEB8C08-EFE2-45B6-83BC-C1C3E2994FCE}" type="pres">
      <dgm:prSet presAssocID="{1DE30063-5DCE-49F7-8AAB-57B40C18231D}" presName="composite" presStyleCnt="0"/>
      <dgm:spPr/>
    </dgm:pt>
    <dgm:pt modelId="{C3AD46BE-481E-4C44-B62E-764B41DF454C}" type="pres">
      <dgm:prSet presAssocID="{1DE30063-5DCE-49F7-8AAB-57B40C18231D}" presName="parTx" presStyleLbl="alignNode1" presStyleIdx="0" presStyleCnt="3">
        <dgm:presLayoutVars>
          <dgm:chMax val="0"/>
          <dgm:chPref val="0"/>
          <dgm:bulletEnabled val="1"/>
        </dgm:presLayoutVars>
      </dgm:prSet>
      <dgm:spPr/>
    </dgm:pt>
    <dgm:pt modelId="{9FA35E77-87B6-49A7-B60E-4A841A037BF2}" type="pres">
      <dgm:prSet presAssocID="{1DE30063-5DCE-49F7-8AAB-57B40C18231D}" presName="desTx" presStyleLbl="alignAccFollowNode1" presStyleIdx="0" presStyleCnt="3">
        <dgm:presLayoutVars>
          <dgm:bulletEnabled val="1"/>
        </dgm:presLayoutVars>
      </dgm:prSet>
      <dgm:spPr/>
    </dgm:pt>
    <dgm:pt modelId="{C9B87F80-87FA-4217-8932-26FAF032669E}" type="pres">
      <dgm:prSet presAssocID="{A412C214-CF98-46BC-B852-F5D816E7B482}" presName="space" presStyleCnt="0"/>
      <dgm:spPr/>
    </dgm:pt>
    <dgm:pt modelId="{3C06B39A-9886-48E5-8BBF-673F12B8BB7D}" type="pres">
      <dgm:prSet presAssocID="{7EF7997E-07EF-4D36-B485-14CA8922277F}" presName="composite" presStyleCnt="0"/>
      <dgm:spPr/>
    </dgm:pt>
    <dgm:pt modelId="{7579C4F6-88C4-4CAF-94C3-D08CF25B74B6}" type="pres">
      <dgm:prSet presAssocID="{7EF7997E-07EF-4D36-B485-14CA8922277F}" presName="parTx" presStyleLbl="alignNode1" presStyleIdx="1" presStyleCnt="3">
        <dgm:presLayoutVars>
          <dgm:chMax val="0"/>
          <dgm:chPref val="0"/>
          <dgm:bulletEnabled val="1"/>
        </dgm:presLayoutVars>
      </dgm:prSet>
      <dgm:spPr/>
    </dgm:pt>
    <dgm:pt modelId="{F6DC9EA0-927C-470E-B41F-E39991653735}" type="pres">
      <dgm:prSet presAssocID="{7EF7997E-07EF-4D36-B485-14CA8922277F}" presName="desTx" presStyleLbl="alignAccFollowNode1" presStyleIdx="1" presStyleCnt="3">
        <dgm:presLayoutVars>
          <dgm:bulletEnabled val="1"/>
        </dgm:presLayoutVars>
      </dgm:prSet>
      <dgm:spPr/>
    </dgm:pt>
    <dgm:pt modelId="{6AB5910A-36E0-445B-9ADE-1E6B62BB7D0D}" type="pres">
      <dgm:prSet presAssocID="{9938821B-B420-4637-BB0E-B43B461C1245}" presName="space" presStyleCnt="0"/>
      <dgm:spPr/>
    </dgm:pt>
    <dgm:pt modelId="{3332AB59-80E8-48BD-9AFB-C2D6DD697E11}" type="pres">
      <dgm:prSet presAssocID="{97427C26-8F29-47A5-A58F-7358AEDA01EF}" presName="composite" presStyleCnt="0"/>
      <dgm:spPr/>
    </dgm:pt>
    <dgm:pt modelId="{F1F84080-458D-4904-A00A-40CF7917E49A}" type="pres">
      <dgm:prSet presAssocID="{97427C26-8F29-47A5-A58F-7358AEDA01EF}" presName="parTx" presStyleLbl="alignNode1" presStyleIdx="2" presStyleCnt="3">
        <dgm:presLayoutVars>
          <dgm:chMax val="0"/>
          <dgm:chPref val="0"/>
          <dgm:bulletEnabled val="1"/>
        </dgm:presLayoutVars>
      </dgm:prSet>
      <dgm:spPr/>
    </dgm:pt>
    <dgm:pt modelId="{4D224699-2EA4-42DE-A23A-ED347A6DEF9D}" type="pres">
      <dgm:prSet presAssocID="{97427C26-8F29-47A5-A58F-7358AEDA01EF}" presName="desTx" presStyleLbl="alignAccFollowNode1" presStyleIdx="2" presStyleCnt="3">
        <dgm:presLayoutVars>
          <dgm:bulletEnabled val="1"/>
        </dgm:presLayoutVars>
      </dgm:prSet>
      <dgm:spPr/>
    </dgm:pt>
  </dgm:ptLst>
  <dgm:cxnLst>
    <dgm:cxn modelId="{D5170708-6711-40FB-B74D-28CFA413056D}" srcId="{E61C7A2D-8F12-42DC-ACB0-7272D09A8540}" destId="{7EF7997E-07EF-4D36-B485-14CA8922277F}" srcOrd="1" destOrd="0" parTransId="{6B2B1690-12EE-4464-8AF4-37095C98D31E}" sibTransId="{9938821B-B420-4637-BB0E-B43B461C1245}"/>
    <dgm:cxn modelId="{A3699D0E-5736-48DC-8403-A76F2C2697C8}" type="presOf" srcId="{3CD65B8A-87BF-4E02-9EAF-1E34BA2F283F}" destId="{F6DC9EA0-927C-470E-B41F-E39991653735}" srcOrd="0" destOrd="1" presId="urn:microsoft.com/office/officeart/2005/8/layout/hList1"/>
    <dgm:cxn modelId="{9C28D315-19AE-4108-BE16-26B65CF0296D}" srcId="{97427C26-8F29-47A5-A58F-7358AEDA01EF}" destId="{8C446DA4-9749-44D0-B0A4-FBC2F3632B1D}" srcOrd="1" destOrd="0" parTransId="{77074A64-6539-4FC7-B72B-07068D0123FB}" sibTransId="{63A7323C-23F3-461F-A838-61BCA50F98C7}"/>
    <dgm:cxn modelId="{A7C1DA16-AFA9-49B7-8D87-9E11A3172AEE}" type="presOf" srcId="{93065EF3-B2A1-4732-A803-63D9C8E1BF73}" destId="{9FA35E77-87B6-49A7-B60E-4A841A037BF2}" srcOrd="0" destOrd="2" presId="urn:microsoft.com/office/officeart/2005/8/layout/hList1"/>
    <dgm:cxn modelId="{2774561D-1F9B-4AD8-8B23-79582F575CF8}" type="presOf" srcId="{D30E3A4D-FD7D-49FE-B4F8-C814FBD2B1D0}" destId="{9FA35E77-87B6-49A7-B60E-4A841A037BF2}" srcOrd="0" destOrd="1" presId="urn:microsoft.com/office/officeart/2005/8/layout/hList1"/>
    <dgm:cxn modelId="{3E59F431-8885-42FD-973D-04D8C79C7055}" type="presOf" srcId="{7EF7997E-07EF-4D36-B485-14CA8922277F}" destId="{7579C4F6-88C4-4CAF-94C3-D08CF25B74B6}" srcOrd="0" destOrd="0" presId="urn:microsoft.com/office/officeart/2005/8/layout/hList1"/>
    <dgm:cxn modelId="{3DA0433F-94A5-4408-9AA7-CAF058ACB4E5}" srcId="{7EF7997E-07EF-4D36-B485-14CA8922277F}" destId="{3CD65B8A-87BF-4E02-9EAF-1E34BA2F283F}" srcOrd="1" destOrd="0" parTransId="{B49C85B5-42A8-43F2-A5D5-FF3DE9DAAC21}" sibTransId="{9021A9DE-3DCE-43A0-925B-894E2385C3CB}"/>
    <dgm:cxn modelId="{B610D442-4FF0-437A-AFBA-A855674F9564}" type="presOf" srcId="{97427C26-8F29-47A5-A58F-7358AEDA01EF}" destId="{F1F84080-458D-4904-A00A-40CF7917E49A}" srcOrd="0" destOrd="0" presId="urn:microsoft.com/office/officeart/2005/8/layout/hList1"/>
    <dgm:cxn modelId="{6101D845-CBDD-4CFC-9137-842E6542F473}" srcId="{97427C26-8F29-47A5-A58F-7358AEDA01EF}" destId="{CB2741B0-BB01-4A6F-94FA-EFD92526AF87}" srcOrd="0" destOrd="0" parTransId="{ADAE99A9-2176-42F3-A018-9FEB4689B86D}" sibTransId="{2CE6F247-C6F8-41BA-8257-9EB0B2808711}"/>
    <dgm:cxn modelId="{BFF99E67-DF18-4826-84B9-3846A2476650}" srcId="{7EF7997E-07EF-4D36-B485-14CA8922277F}" destId="{79531DED-D615-472E-BC59-AADD83A83BC0}" srcOrd="0" destOrd="0" parTransId="{38F2964C-6B10-4388-A5AF-B0387E1AA43A}" sibTransId="{000A1F3E-EC8D-4E1C-ABDA-B1CD59F7ECC1}"/>
    <dgm:cxn modelId="{A7791269-7934-46D9-A0FD-120C706409B1}" type="presOf" srcId="{A89ED2C3-9515-459B-B79F-1096B6320DA8}" destId="{9FA35E77-87B6-49A7-B60E-4A841A037BF2}" srcOrd="0" destOrd="0" presId="urn:microsoft.com/office/officeart/2005/8/layout/hList1"/>
    <dgm:cxn modelId="{B582946D-0611-4573-B21A-C6C7D5FEA808}" srcId="{7EF7997E-07EF-4D36-B485-14CA8922277F}" destId="{C45DF9F3-FEDE-43ED-83EF-2240187E3B19}" srcOrd="2" destOrd="0" parTransId="{5D68C595-F0A8-451F-8B7B-E54D35AE8D6A}" sibTransId="{2739D6C6-1C55-4802-BD78-995875D3EAA8}"/>
    <dgm:cxn modelId="{46607E76-EFFF-4990-B280-9E5186B24635}" srcId="{1DE30063-5DCE-49F7-8AAB-57B40C18231D}" destId="{D30E3A4D-FD7D-49FE-B4F8-C814FBD2B1D0}" srcOrd="1" destOrd="0" parTransId="{DC4C577D-342C-4DF1-936D-55BD2503E015}" sibTransId="{288CB06E-907E-4FAB-87DA-DD53DF196124}"/>
    <dgm:cxn modelId="{8B2D3558-F182-4CA4-AA10-30FB82674CD0}" type="presOf" srcId="{C45DF9F3-FEDE-43ED-83EF-2240187E3B19}" destId="{F6DC9EA0-927C-470E-B41F-E39991653735}" srcOrd="0" destOrd="2" presId="urn:microsoft.com/office/officeart/2005/8/layout/hList1"/>
    <dgm:cxn modelId="{64DABF9F-83C2-4E0C-8C29-BB97C435047D}" srcId="{E61C7A2D-8F12-42DC-ACB0-7272D09A8540}" destId="{1DE30063-5DCE-49F7-8AAB-57B40C18231D}" srcOrd="0" destOrd="0" parTransId="{4B0F1241-6968-429E-97BF-A02A88AD45EC}" sibTransId="{A412C214-CF98-46BC-B852-F5D816E7B482}"/>
    <dgm:cxn modelId="{E8958AB3-69B7-45A7-A1F8-0060EDA93CA9}" srcId="{1DE30063-5DCE-49F7-8AAB-57B40C18231D}" destId="{93065EF3-B2A1-4732-A803-63D9C8E1BF73}" srcOrd="2" destOrd="0" parTransId="{1619B433-1842-4752-AF51-9AF32FBC7C1B}" sibTransId="{285C7223-98AA-4D0E-A0AD-2A7E9BB15B70}"/>
    <dgm:cxn modelId="{9FFF83B5-4259-44EB-A25A-DE2AA76BD36E}" type="presOf" srcId="{1DE30063-5DCE-49F7-8AAB-57B40C18231D}" destId="{C3AD46BE-481E-4C44-B62E-764B41DF454C}" srcOrd="0" destOrd="0" presId="urn:microsoft.com/office/officeart/2005/8/layout/hList1"/>
    <dgm:cxn modelId="{F12814C3-425E-4CB0-AAC4-695CF21BED98}" type="presOf" srcId="{79531DED-D615-472E-BC59-AADD83A83BC0}" destId="{F6DC9EA0-927C-470E-B41F-E39991653735}" srcOrd="0" destOrd="0" presId="urn:microsoft.com/office/officeart/2005/8/layout/hList1"/>
    <dgm:cxn modelId="{64CA2DCA-889A-4829-A164-4C8EECD03F67}" type="presOf" srcId="{CB2741B0-BB01-4A6F-94FA-EFD92526AF87}" destId="{4D224699-2EA4-42DE-A23A-ED347A6DEF9D}" srcOrd="0" destOrd="0" presId="urn:microsoft.com/office/officeart/2005/8/layout/hList1"/>
    <dgm:cxn modelId="{890C28CB-61D8-4B82-94AC-08872EFBF933}" type="presOf" srcId="{E61C7A2D-8F12-42DC-ACB0-7272D09A8540}" destId="{B56A7FE8-7773-4E1B-95BB-3DA9D83C032B}" srcOrd="0" destOrd="0" presId="urn:microsoft.com/office/officeart/2005/8/layout/hList1"/>
    <dgm:cxn modelId="{9B640ECF-9328-4282-AC58-9784F98C2DC9}" srcId="{E61C7A2D-8F12-42DC-ACB0-7272D09A8540}" destId="{97427C26-8F29-47A5-A58F-7358AEDA01EF}" srcOrd="2" destOrd="0" parTransId="{CC626DCC-04AB-4949-943D-0EC0A4C77C77}" sibTransId="{74001C8C-E7D6-4B20-B158-3FB5EE51E50E}"/>
    <dgm:cxn modelId="{0BF50EDF-F166-4B40-A1AA-5747D0C91E4A}" type="presOf" srcId="{8C446DA4-9749-44D0-B0A4-FBC2F3632B1D}" destId="{4D224699-2EA4-42DE-A23A-ED347A6DEF9D}" srcOrd="0" destOrd="1" presId="urn:microsoft.com/office/officeart/2005/8/layout/hList1"/>
    <dgm:cxn modelId="{546AD1ED-506C-40AE-8641-D2EC07964765}" srcId="{1DE30063-5DCE-49F7-8AAB-57B40C18231D}" destId="{A89ED2C3-9515-459B-B79F-1096B6320DA8}" srcOrd="0" destOrd="0" parTransId="{B2CFF83B-0765-4BEC-ACCC-8098B9E0E8D3}" sibTransId="{C4858E0A-1302-45F8-B3D4-7C64BE0C68FA}"/>
    <dgm:cxn modelId="{7CA94F4B-F30E-47DC-B7BF-9E2A3CCD27B5}" type="presParOf" srcId="{B56A7FE8-7773-4E1B-95BB-3DA9D83C032B}" destId="{1EEB8C08-EFE2-45B6-83BC-C1C3E2994FCE}" srcOrd="0" destOrd="0" presId="urn:microsoft.com/office/officeart/2005/8/layout/hList1"/>
    <dgm:cxn modelId="{839FA3BD-3057-45EC-8937-5EFB3E6A6759}" type="presParOf" srcId="{1EEB8C08-EFE2-45B6-83BC-C1C3E2994FCE}" destId="{C3AD46BE-481E-4C44-B62E-764B41DF454C}" srcOrd="0" destOrd="0" presId="urn:microsoft.com/office/officeart/2005/8/layout/hList1"/>
    <dgm:cxn modelId="{8ECE11DA-B4F7-4BA5-975B-8DE521E8E333}" type="presParOf" srcId="{1EEB8C08-EFE2-45B6-83BC-C1C3E2994FCE}" destId="{9FA35E77-87B6-49A7-B60E-4A841A037BF2}" srcOrd="1" destOrd="0" presId="urn:microsoft.com/office/officeart/2005/8/layout/hList1"/>
    <dgm:cxn modelId="{F52117B4-15AF-4CAC-A360-DBEBB1353AF0}" type="presParOf" srcId="{B56A7FE8-7773-4E1B-95BB-3DA9D83C032B}" destId="{C9B87F80-87FA-4217-8932-26FAF032669E}" srcOrd="1" destOrd="0" presId="urn:microsoft.com/office/officeart/2005/8/layout/hList1"/>
    <dgm:cxn modelId="{BB103C96-89AB-4C5A-8B81-E037A7B25E98}" type="presParOf" srcId="{B56A7FE8-7773-4E1B-95BB-3DA9D83C032B}" destId="{3C06B39A-9886-48E5-8BBF-673F12B8BB7D}" srcOrd="2" destOrd="0" presId="urn:microsoft.com/office/officeart/2005/8/layout/hList1"/>
    <dgm:cxn modelId="{43430125-82DA-471E-9867-5BF59C271D62}" type="presParOf" srcId="{3C06B39A-9886-48E5-8BBF-673F12B8BB7D}" destId="{7579C4F6-88C4-4CAF-94C3-D08CF25B74B6}" srcOrd="0" destOrd="0" presId="urn:microsoft.com/office/officeart/2005/8/layout/hList1"/>
    <dgm:cxn modelId="{4FC42C45-9E92-4F9F-9B94-A786DEF4B54F}" type="presParOf" srcId="{3C06B39A-9886-48E5-8BBF-673F12B8BB7D}" destId="{F6DC9EA0-927C-470E-B41F-E39991653735}" srcOrd="1" destOrd="0" presId="urn:microsoft.com/office/officeart/2005/8/layout/hList1"/>
    <dgm:cxn modelId="{FD59673C-023E-46E2-BB5D-46F8D6068E48}" type="presParOf" srcId="{B56A7FE8-7773-4E1B-95BB-3DA9D83C032B}" destId="{6AB5910A-36E0-445B-9ADE-1E6B62BB7D0D}" srcOrd="3" destOrd="0" presId="urn:microsoft.com/office/officeart/2005/8/layout/hList1"/>
    <dgm:cxn modelId="{2769B1F5-F2B7-40D7-BE8B-BD3DC59C083E}" type="presParOf" srcId="{B56A7FE8-7773-4E1B-95BB-3DA9D83C032B}" destId="{3332AB59-80E8-48BD-9AFB-C2D6DD697E11}" srcOrd="4" destOrd="0" presId="urn:microsoft.com/office/officeart/2005/8/layout/hList1"/>
    <dgm:cxn modelId="{C6760565-F93D-4BAF-B4D3-6D80B6B2699E}" type="presParOf" srcId="{3332AB59-80E8-48BD-9AFB-C2D6DD697E11}" destId="{F1F84080-458D-4904-A00A-40CF7917E49A}" srcOrd="0" destOrd="0" presId="urn:microsoft.com/office/officeart/2005/8/layout/hList1"/>
    <dgm:cxn modelId="{E9D97FEE-06EC-40AE-9B16-53C26B28B806}" type="presParOf" srcId="{3332AB59-80E8-48BD-9AFB-C2D6DD697E11}" destId="{4D224699-2EA4-42DE-A23A-ED347A6DEF9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574C57-BE44-4F5F-B03D-A1BA4558C025}"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US"/>
        </a:p>
      </dgm:t>
    </dgm:pt>
    <dgm:pt modelId="{89E50E03-73D4-4A98-B804-B50ECE4C9105}">
      <dgm:prSet phldrT="[Text]"/>
      <dgm:spPr/>
      <dgm:t>
        <a:bodyPr/>
        <a:lstStyle/>
        <a:p>
          <a:r>
            <a:rPr lang="en-US" dirty="0"/>
            <a:t>WHAT SHOULD I WATCH FOR?</a:t>
          </a:r>
        </a:p>
      </dgm:t>
    </dgm:pt>
    <dgm:pt modelId="{F75CC739-15F1-4160-9CF7-67B68F19694F}" type="parTrans" cxnId="{A6346AD1-5761-483A-83FE-8D0D5DB74FA2}">
      <dgm:prSet/>
      <dgm:spPr/>
      <dgm:t>
        <a:bodyPr/>
        <a:lstStyle/>
        <a:p>
          <a:endParaRPr lang="en-US"/>
        </a:p>
      </dgm:t>
    </dgm:pt>
    <dgm:pt modelId="{63B97A6E-C822-4551-B8AF-EA6197B806E3}" type="sibTrans" cxnId="{A6346AD1-5761-483A-83FE-8D0D5DB74FA2}">
      <dgm:prSet/>
      <dgm:spPr/>
      <dgm:t>
        <a:bodyPr/>
        <a:lstStyle/>
        <a:p>
          <a:endParaRPr lang="en-US"/>
        </a:p>
      </dgm:t>
    </dgm:pt>
    <dgm:pt modelId="{2A3C5501-F673-4F2C-BB8C-49DA06E2B281}">
      <dgm:prSet phldrT="[Text]"/>
      <dgm:spPr/>
      <dgm:t>
        <a:bodyPr/>
        <a:lstStyle/>
        <a:p>
          <a:r>
            <a:rPr lang="en-US" dirty="0"/>
            <a:t>Does the purchase make sense and is it consistent with prior spending?  </a:t>
          </a:r>
        </a:p>
      </dgm:t>
    </dgm:pt>
    <dgm:pt modelId="{EDAAAF9A-84BA-4018-A75A-7C19BBD61A99}" type="parTrans" cxnId="{440060AF-08A2-4DD5-88AA-30BD02B9EE80}">
      <dgm:prSet/>
      <dgm:spPr/>
      <dgm:t>
        <a:bodyPr/>
        <a:lstStyle/>
        <a:p>
          <a:endParaRPr lang="en-US"/>
        </a:p>
      </dgm:t>
    </dgm:pt>
    <dgm:pt modelId="{0738D0DE-F7FA-4144-A375-935060695786}" type="sibTrans" cxnId="{440060AF-08A2-4DD5-88AA-30BD02B9EE80}">
      <dgm:prSet/>
      <dgm:spPr/>
      <dgm:t>
        <a:bodyPr/>
        <a:lstStyle/>
        <a:p>
          <a:endParaRPr lang="en-US"/>
        </a:p>
      </dgm:t>
    </dgm:pt>
    <dgm:pt modelId="{2F02582E-159B-4594-A66D-CFD1C7366C42}">
      <dgm:prSet phldrT="[Text]"/>
      <dgm:spPr/>
      <dgm:t>
        <a:bodyPr/>
        <a:lstStyle/>
        <a:p>
          <a:r>
            <a:rPr lang="en-US" dirty="0"/>
            <a:t>Purchases should not be made to “replenish supplies” and should be made to be used on project</a:t>
          </a:r>
        </a:p>
      </dgm:t>
    </dgm:pt>
    <dgm:pt modelId="{4112D29D-58DD-4BF1-AAED-CD55F1EDA17B}" type="parTrans" cxnId="{0704ED78-DC5F-48A2-9E75-F5B0765D3759}">
      <dgm:prSet/>
      <dgm:spPr/>
      <dgm:t>
        <a:bodyPr/>
        <a:lstStyle/>
        <a:p>
          <a:endParaRPr lang="en-US"/>
        </a:p>
      </dgm:t>
    </dgm:pt>
    <dgm:pt modelId="{C8BC13A9-2233-4676-86F0-788F6A11A1E6}" type="sibTrans" cxnId="{0704ED78-DC5F-48A2-9E75-F5B0765D3759}">
      <dgm:prSet/>
      <dgm:spPr/>
      <dgm:t>
        <a:bodyPr/>
        <a:lstStyle/>
        <a:p>
          <a:endParaRPr lang="en-US"/>
        </a:p>
      </dgm:t>
    </dgm:pt>
    <dgm:pt modelId="{8377D676-6752-448B-8311-042194CB935D}">
      <dgm:prSet phldrT="[Text]"/>
      <dgm:spPr/>
      <dgm:t>
        <a:bodyPr/>
        <a:lstStyle/>
        <a:p>
          <a:r>
            <a:rPr lang="en-US" dirty="0"/>
            <a:t>Make sure items purchased are received and in use prior to the end of award</a:t>
          </a:r>
        </a:p>
      </dgm:t>
    </dgm:pt>
    <dgm:pt modelId="{664675D6-ED05-4CBE-8DF1-06FC2D880714}" type="parTrans" cxnId="{AA9A29DE-4304-4313-BD1B-D8236BCDC89F}">
      <dgm:prSet/>
      <dgm:spPr/>
      <dgm:t>
        <a:bodyPr/>
        <a:lstStyle/>
        <a:p>
          <a:endParaRPr lang="en-US"/>
        </a:p>
      </dgm:t>
    </dgm:pt>
    <dgm:pt modelId="{51A99E8C-C043-4B87-AE13-198718830D95}" type="sibTrans" cxnId="{AA9A29DE-4304-4313-BD1B-D8236BCDC89F}">
      <dgm:prSet/>
      <dgm:spPr/>
      <dgm:t>
        <a:bodyPr/>
        <a:lstStyle/>
        <a:p>
          <a:endParaRPr lang="en-US"/>
        </a:p>
      </dgm:t>
    </dgm:pt>
    <dgm:pt modelId="{80FCBAEC-13BF-4B08-91AC-FE8A0B92D98F}">
      <dgm:prSet phldrT="[Text]"/>
      <dgm:spPr/>
      <dgm:t>
        <a:bodyPr/>
        <a:lstStyle/>
        <a:p>
          <a:r>
            <a:rPr lang="en-US" dirty="0"/>
            <a:t>Follow guidance provided in closeout notifications for spending</a:t>
          </a:r>
        </a:p>
      </dgm:t>
    </dgm:pt>
    <dgm:pt modelId="{AC41F494-2F79-4A06-A762-82C7BBFECCC1}" type="parTrans" cxnId="{EEC54E25-373E-42AF-84C7-2DAA9E01039B}">
      <dgm:prSet/>
      <dgm:spPr/>
      <dgm:t>
        <a:bodyPr/>
        <a:lstStyle/>
        <a:p>
          <a:endParaRPr lang="en-US"/>
        </a:p>
      </dgm:t>
    </dgm:pt>
    <dgm:pt modelId="{47D7BE9F-4194-440F-B6E5-0EE4C6DF3CA2}" type="sibTrans" cxnId="{EEC54E25-373E-42AF-84C7-2DAA9E01039B}">
      <dgm:prSet/>
      <dgm:spPr/>
      <dgm:t>
        <a:bodyPr/>
        <a:lstStyle/>
        <a:p>
          <a:endParaRPr lang="en-US"/>
        </a:p>
      </dgm:t>
    </dgm:pt>
    <dgm:pt modelId="{2A3E45B5-798E-4A50-A6B2-437654E4C150}" type="pres">
      <dgm:prSet presAssocID="{B1574C57-BE44-4F5F-B03D-A1BA4558C025}" presName="diagram" presStyleCnt="0">
        <dgm:presLayoutVars>
          <dgm:chMax val="1"/>
          <dgm:dir/>
          <dgm:animLvl val="ctr"/>
          <dgm:resizeHandles val="exact"/>
        </dgm:presLayoutVars>
      </dgm:prSet>
      <dgm:spPr/>
    </dgm:pt>
    <dgm:pt modelId="{91A94469-8C7C-4DA2-902A-29C5615662D2}" type="pres">
      <dgm:prSet presAssocID="{B1574C57-BE44-4F5F-B03D-A1BA4558C025}" presName="matrix" presStyleCnt="0"/>
      <dgm:spPr/>
    </dgm:pt>
    <dgm:pt modelId="{219F71A0-9F98-4AB5-9CF1-50DF653DDCA4}" type="pres">
      <dgm:prSet presAssocID="{B1574C57-BE44-4F5F-B03D-A1BA4558C025}" presName="tile1" presStyleLbl="node1" presStyleIdx="0" presStyleCnt="4"/>
      <dgm:spPr/>
    </dgm:pt>
    <dgm:pt modelId="{D0D049B3-D297-4563-AB1C-EA56D365F30A}" type="pres">
      <dgm:prSet presAssocID="{B1574C57-BE44-4F5F-B03D-A1BA4558C025}" presName="tile1text" presStyleLbl="node1" presStyleIdx="0" presStyleCnt="4">
        <dgm:presLayoutVars>
          <dgm:chMax val="0"/>
          <dgm:chPref val="0"/>
          <dgm:bulletEnabled val="1"/>
        </dgm:presLayoutVars>
      </dgm:prSet>
      <dgm:spPr/>
    </dgm:pt>
    <dgm:pt modelId="{5ADF4156-6D1A-4970-BCE0-BB6A954AF759}" type="pres">
      <dgm:prSet presAssocID="{B1574C57-BE44-4F5F-B03D-A1BA4558C025}" presName="tile2" presStyleLbl="node1" presStyleIdx="1" presStyleCnt="4"/>
      <dgm:spPr/>
    </dgm:pt>
    <dgm:pt modelId="{70F1CCD5-EC91-4E65-A9A1-18C1D218375C}" type="pres">
      <dgm:prSet presAssocID="{B1574C57-BE44-4F5F-B03D-A1BA4558C025}" presName="tile2text" presStyleLbl="node1" presStyleIdx="1" presStyleCnt="4">
        <dgm:presLayoutVars>
          <dgm:chMax val="0"/>
          <dgm:chPref val="0"/>
          <dgm:bulletEnabled val="1"/>
        </dgm:presLayoutVars>
      </dgm:prSet>
      <dgm:spPr/>
    </dgm:pt>
    <dgm:pt modelId="{FD2E8D17-9B2E-449F-AC32-02F60344BE63}" type="pres">
      <dgm:prSet presAssocID="{B1574C57-BE44-4F5F-B03D-A1BA4558C025}" presName="tile3" presStyleLbl="node1" presStyleIdx="2" presStyleCnt="4"/>
      <dgm:spPr/>
    </dgm:pt>
    <dgm:pt modelId="{78BC3E15-8E68-4B31-B971-8E146988B9B0}" type="pres">
      <dgm:prSet presAssocID="{B1574C57-BE44-4F5F-B03D-A1BA4558C025}" presName="tile3text" presStyleLbl="node1" presStyleIdx="2" presStyleCnt="4">
        <dgm:presLayoutVars>
          <dgm:chMax val="0"/>
          <dgm:chPref val="0"/>
          <dgm:bulletEnabled val="1"/>
        </dgm:presLayoutVars>
      </dgm:prSet>
      <dgm:spPr/>
    </dgm:pt>
    <dgm:pt modelId="{B00CD2E5-53F1-4B74-8086-451468CA5F31}" type="pres">
      <dgm:prSet presAssocID="{B1574C57-BE44-4F5F-B03D-A1BA4558C025}" presName="tile4" presStyleLbl="node1" presStyleIdx="3" presStyleCnt="4"/>
      <dgm:spPr/>
    </dgm:pt>
    <dgm:pt modelId="{1B6D9C26-A7D5-4D21-9461-62D34C4A0EBE}" type="pres">
      <dgm:prSet presAssocID="{B1574C57-BE44-4F5F-B03D-A1BA4558C025}" presName="tile4text" presStyleLbl="node1" presStyleIdx="3" presStyleCnt="4">
        <dgm:presLayoutVars>
          <dgm:chMax val="0"/>
          <dgm:chPref val="0"/>
          <dgm:bulletEnabled val="1"/>
        </dgm:presLayoutVars>
      </dgm:prSet>
      <dgm:spPr/>
    </dgm:pt>
    <dgm:pt modelId="{456BBD80-DDF7-47D0-82DE-EC61486B7C5F}" type="pres">
      <dgm:prSet presAssocID="{B1574C57-BE44-4F5F-B03D-A1BA4558C025}" presName="centerTile" presStyleLbl="fgShp" presStyleIdx="0" presStyleCnt="1">
        <dgm:presLayoutVars>
          <dgm:chMax val="0"/>
          <dgm:chPref val="0"/>
        </dgm:presLayoutVars>
      </dgm:prSet>
      <dgm:spPr/>
    </dgm:pt>
  </dgm:ptLst>
  <dgm:cxnLst>
    <dgm:cxn modelId="{EEC54E25-373E-42AF-84C7-2DAA9E01039B}" srcId="{89E50E03-73D4-4A98-B804-B50ECE4C9105}" destId="{80FCBAEC-13BF-4B08-91AC-FE8A0B92D98F}" srcOrd="3" destOrd="0" parTransId="{AC41F494-2F79-4A06-A762-82C7BBFECCC1}" sibTransId="{47D7BE9F-4194-440F-B6E5-0EE4C6DF3CA2}"/>
    <dgm:cxn modelId="{BE912D2B-D413-437C-921D-3163998A931A}" type="presOf" srcId="{8377D676-6752-448B-8311-042194CB935D}" destId="{78BC3E15-8E68-4B31-B971-8E146988B9B0}" srcOrd="1" destOrd="0" presId="urn:microsoft.com/office/officeart/2005/8/layout/matrix1"/>
    <dgm:cxn modelId="{EA59F664-0C39-4619-838A-13A0A4BD946F}" type="presOf" srcId="{2A3C5501-F673-4F2C-BB8C-49DA06E2B281}" destId="{D0D049B3-D297-4563-AB1C-EA56D365F30A}" srcOrd="1" destOrd="0" presId="urn:microsoft.com/office/officeart/2005/8/layout/matrix1"/>
    <dgm:cxn modelId="{C20D974C-E116-45D6-B40A-9D7B98F41228}" type="presOf" srcId="{B1574C57-BE44-4F5F-B03D-A1BA4558C025}" destId="{2A3E45B5-798E-4A50-A6B2-437654E4C150}" srcOrd="0" destOrd="0" presId="urn:microsoft.com/office/officeart/2005/8/layout/matrix1"/>
    <dgm:cxn modelId="{1A4A5C74-821E-42B3-B3CF-0E5B97174F89}" type="presOf" srcId="{80FCBAEC-13BF-4B08-91AC-FE8A0B92D98F}" destId="{1B6D9C26-A7D5-4D21-9461-62D34C4A0EBE}" srcOrd="1" destOrd="0" presId="urn:microsoft.com/office/officeart/2005/8/layout/matrix1"/>
    <dgm:cxn modelId="{0704ED78-DC5F-48A2-9E75-F5B0765D3759}" srcId="{89E50E03-73D4-4A98-B804-B50ECE4C9105}" destId="{2F02582E-159B-4594-A66D-CFD1C7366C42}" srcOrd="1" destOrd="0" parTransId="{4112D29D-58DD-4BF1-AAED-CD55F1EDA17B}" sibTransId="{C8BC13A9-2233-4676-86F0-788F6A11A1E6}"/>
    <dgm:cxn modelId="{5277897A-9E14-445C-B083-A19F1A564138}" type="presOf" srcId="{8377D676-6752-448B-8311-042194CB935D}" destId="{FD2E8D17-9B2E-449F-AC32-02F60344BE63}" srcOrd="0" destOrd="0" presId="urn:microsoft.com/office/officeart/2005/8/layout/matrix1"/>
    <dgm:cxn modelId="{D5704580-4F70-450B-9853-5B780256FACB}" type="presOf" srcId="{2F02582E-159B-4594-A66D-CFD1C7366C42}" destId="{5ADF4156-6D1A-4970-BCE0-BB6A954AF759}" srcOrd="0" destOrd="0" presId="urn:microsoft.com/office/officeart/2005/8/layout/matrix1"/>
    <dgm:cxn modelId="{440060AF-08A2-4DD5-88AA-30BD02B9EE80}" srcId="{89E50E03-73D4-4A98-B804-B50ECE4C9105}" destId="{2A3C5501-F673-4F2C-BB8C-49DA06E2B281}" srcOrd="0" destOrd="0" parTransId="{EDAAAF9A-84BA-4018-A75A-7C19BBD61A99}" sibTransId="{0738D0DE-F7FA-4144-A375-935060695786}"/>
    <dgm:cxn modelId="{209713C5-23C3-4624-90FE-2374C7647A6D}" type="presOf" srcId="{2F02582E-159B-4594-A66D-CFD1C7366C42}" destId="{70F1CCD5-EC91-4E65-A9A1-18C1D218375C}" srcOrd="1" destOrd="0" presId="urn:microsoft.com/office/officeart/2005/8/layout/matrix1"/>
    <dgm:cxn modelId="{A6346AD1-5761-483A-83FE-8D0D5DB74FA2}" srcId="{B1574C57-BE44-4F5F-B03D-A1BA4558C025}" destId="{89E50E03-73D4-4A98-B804-B50ECE4C9105}" srcOrd="0" destOrd="0" parTransId="{F75CC739-15F1-4160-9CF7-67B68F19694F}" sibTransId="{63B97A6E-C822-4551-B8AF-EA6197B806E3}"/>
    <dgm:cxn modelId="{AA9A29DE-4304-4313-BD1B-D8236BCDC89F}" srcId="{89E50E03-73D4-4A98-B804-B50ECE4C9105}" destId="{8377D676-6752-448B-8311-042194CB935D}" srcOrd="2" destOrd="0" parTransId="{664675D6-ED05-4CBE-8DF1-06FC2D880714}" sibTransId="{51A99E8C-C043-4B87-AE13-198718830D95}"/>
    <dgm:cxn modelId="{777057E5-80B8-46B9-A4AA-AFBF24BA3CA5}" type="presOf" srcId="{89E50E03-73D4-4A98-B804-B50ECE4C9105}" destId="{456BBD80-DDF7-47D0-82DE-EC61486B7C5F}" srcOrd="0" destOrd="0" presId="urn:microsoft.com/office/officeart/2005/8/layout/matrix1"/>
    <dgm:cxn modelId="{5A9FDAF2-C49C-4A27-B996-7D0D6BA7BCE2}" type="presOf" srcId="{2A3C5501-F673-4F2C-BB8C-49DA06E2B281}" destId="{219F71A0-9F98-4AB5-9CF1-50DF653DDCA4}" srcOrd="0" destOrd="0" presId="urn:microsoft.com/office/officeart/2005/8/layout/matrix1"/>
    <dgm:cxn modelId="{F16D32FC-93D4-4881-B104-4DA338347FBB}" type="presOf" srcId="{80FCBAEC-13BF-4B08-91AC-FE8A0B92D98F}" destId="{B00CD2E5-53F1-4B74-8086-451468CA5F31}" srcOrd="0" destOrd="0" presId="urn:microsoft.com/office/officeart/2005/8/layout/matrix1"/>
    <dgm:cxn modelId="{4B20CFF7-A0CE-4B96-878A-581EB43CAAB2}" type="presParOf" srcId="{2A3E45B5-798E-4A50-A6B2-437654E4C150}" destId="{91A94469-8C7C-4DA2-902A-29C5615662D2}" srcOrd="0" destOrd="0" presId="urn:microsoft.com/office/officeart/2005/8/layout/matrix1"/>
    <dgm:cxn modelId="{3C5E0283-4DC0-4BAB-AF3F-D64E8DF5D076}" type="presParOf" srcId="{91A94469-8C7C-4DA2-902A-29C5615662D2}" destId="{219F71A0-9F98-4AB5-9CF1-50DF653DDCA4}" srcOrd="0" destOrd="0" presId="urn:microsoft.com/office/officeart/2005/8/layout/matrix1"/>
    <dgm:cxn modelId="{526E2EC6-8AF9-406A-869F-C4ABF54F4086}" type="presParOf" srcId="{91A94469-8C7C-4DA2-902A-29C5615662D2}" destId="{D0D049B3-D297-4563-AB1C-EA56D365F30A}" srcOrd="1" destOrd="0" presId="urn:microsoft.com/office/officeart/2005/8/layout/matrix1"/>
    <dgm:cxn modelId="{27464F90-7057-47E4-A9C4-F5974EFE58B8}" type="presParOf" srcId="{91A94469-8C7C-4DA2-902A-29C5615662D2}" destId="{5ADF4156-6D1A-4970-BCE0-BB6A954AF759}" srcOrd="2" destOrd="0" presId="urn:microsoft.com/office/officeart/2005/8/layout/matrix1"/>
    <dgm:cxn modelId="{EE6F838D-8F92-4046-B5C4-58DDF54F9599}" type="presParOf" srcId="{91A94469-8C7C-4DA2-902A-29C5615662D2}" destId="{70F1CCD5-EC91-4E65-A9A1-18C1D218375C}" srcOrd="3" destOrd="0" presId="urn:microsoft.com/office/officeart/2005/8/layout/matrix1"/>
    <dgm:cxn modelId="{EBC36A8E-0722-48FD-AD6E-6B50160F252D}" type="presParOf" srcId="{91A94469-8C7C-4DA2-902A-29C5615662D2}" destId="{FD2E8D17-9B2E-449F-AC32-02F60344BE63}" srcOrd="4" destOrd="0" presId="urn:microsoft.com/office/officeart/2005/8/layout/matrix1"/>
    <dgm:cxn modelId="{2B4901CB-0AEF-4CAD-A580-B1315A7446B9}" type="presParOf" srcId="{91A94469-8C7C-4DA2-902A-29C5615662D2}" destId="{78BC3E15-8E68-4B31-B971-8E146988B9B0}" srcOrd="5" destOrd="0" presId="urn:microsoft.com/office/officeart/2005/8/layout/matrix1"/>
    <dgm:cxn modelId="{7DAB2365-74FF-4D7A-B39B-C4006F79D4D7}" type="presParOf" srcId="{91A94469-8C7C-4DA2-902A-29C5615662D2}" destId="{B00CD2E5-53F1-4B74-8086-451468CA5F31}" srcOrd="6" destOrd="0" presId="urn:microsoft.com/office/officeart/2005/8/layout/matrix1"/>
    <dgm:cxn modelId="{54335BF9-2837-4F3F-9407-71A6F05E385C}" type="presParOf" srcId="{91A94469-8C7C-4DA2-902A-29C5615662D2}" destId="{1B6D9C26-A7D5-4D21-9461-62D34C4A0EBE}" srcOrd="7" destOrd="0" presId="urn:microsoft.com/office/officeart/2005/8/layout/matrix1"/>
    <dgm:cxn modelId="{D03FB734-5BFA-476D-B6C8-11BA28F2292A}" type="presParOf" srcId="{2A3E45B5-798E-4A50-A6B2-437654E4C150}" destId="{456BBD80-DDF7-47D0-82DE-EC61486B7C5F}"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2CB7A2-380E-4B0B-851F-3E5201705A5F}" type="doc">
      <dgm:prSet loTypeId="urn:microsoft.com/office/officeart/2011/layout/TabList" loCatId="list" qsTypeId="urn:microsoft.com/office/officeart/2005/8/quickstyle/simple1" qsCatId="simple" csTypeId="urn:microsoft.com/office/officeart/2005/8/colors/colorful5" csCatId="colorful" phldr="1"/>
      <dgm:spPr/>
      <dgm:t>
        <a:bodyPr/>
        <a:lstStyle/>
        <a:p>
          <a:endParaRPr lang="en-US"/>
        </a:p>
      </dgm:t>
    </dgm:pt>
    <dgm:pt modelId="{B2AA38EB-28EE-4C13-8092-AF54D58817D8}">
      <dgm:prSet phldrT="[Text]"/>
      <dgm:spPr/>
      <dgm:t>
        <a:bodyPr/>
        <a:lstStyle/>
        <a:p>
          <a:r>
            <a:rPr lang="en-US" b="1" dirty="0"/>
            <a:t>Research &amp; Development (R&amp;D) </a:t>
          </a:r>
          <a:endParaRPr lang="en-US" dirty="0"/>
        </a:p>
      </dgm:t>
    </dgm:pt>
    <dgm:pt modelId="{04B4BDC4-07D1-4C14-879B-5ABE97CE1F7C}" type="parTrans" cxnId="{E90667AB-36D8-4981-B4C7-7D72337321C7}">
      <dgm:prSet/>
      <dgm:spPr/>
      <dgm:t>
        <a:bodyPr/>
        <a:lstStyle/>
        <a:p>
          <a:endParaRPr lang="en-US"/>
        </a:p>
      </dgm:t>
    </dgm:pt>
    <dgm:pt modelId="{CFF02C4D-1801-4E29-8E81-28CF666CA38D}" type="sibTrans" cxnId="{E90667AB-36D8-4981-B4C7-7D72337321C7}">
      <dgm:prSet/>
      <dgm:spPr/>
      <dgm:t>
        <a:bodyPr/>
        <a:lstStyle/>
        <a:p>
          <a:endParaRPr lang="en-US"/>
        </a:p>
      </dgm:t>
    </dgm:pt>
    <dgm:pt modelId="{B34C1494-3D27-437C-B561-9EBF270162D5}">
      <dgm:prSet phldrT="[Text]"/>
      <dgm:spPr/>
      <dgm:t>
        <a:bodyPr/>
        <a:lstStyle/>
        <a:p>
          <a:r>
            <a:rPr lang="en-US" b="1" dirty="0"/>
            <a:t>Texas State Auditor’s Office</a:t>
          </a:r>
          <a:endParaRPr lang="en-US" dirty="0"/>
        </a:p>
      </dgm:t>
    </dgm:pt>
    <dgm:pt modelId="{01AB80E7-EE87-4A94-B938-D6481291E3D0}" type="parTrans" cxnId="{FB90A185-2E2B-4EB9-933A-648E2C5EECF7}">
      <dgm:prSet/>
      <dgm:spPr/>
      <dgm:t>
        <a:bodyPr/>
        <a:lstStyle/>
        <a:p>
          <a:endParaRPr lang="en-US"/>
        </a:p>
      </dgm:t>
    </dgm:pt>
    <dgm:pt modelId="{01431EE9-4773-473B-A9B5-160BC8C97B1B}" type="sibTrans" cxnId="{FB90A185-2E2B-4EB9-933A-648E2C5EECF7}">
      <dgm:prSet/>
      <dgm:spPr/>
      <dgm:t>
        <a:bodyPr/>
        <a:lstStyle/>
        <a:p>
          <a:endParaRPr lang="en-US"/>
        </a:p>
      </dgm:t>
    </dgm:pt>
    <dgm:pt modelId="{7A982F61-649E-456B-A1E0-0842BBDEB145}">
      <dgm:prSet phldrT="[Text]" custT="1"/>
      <dgm:spPr/>
      <dgm:t>
        <a:bodyPr/>
        <a:lstStyle/>
        <a:p>
          <a:r>
            <a:rPr lang="en-US" sz="2000" dirty="0"/>
            <a:t>Selected to complete a R&amp;D audit for FY21</a:t>
          </a:r>
        </a:p>
      </dgm:t>
    </dgm:pt>
    <dgm:pt modelId="{E13749F9-FE3B-4D5F-8F5F-3848CA1D7669}" type="parTrans" cxnId="{A5F3448E-8D48-4FC7-A267-4A23EB8AACD4}">
      <dgm:prSet/>
      <dgm:spPr/>
      <dgm:t>
        <a:bodyPr/>
        <a:lstStyle/>
        <a:p>
          <a:endParaRPr lang="en-US"/>
        </a:p>
      </dgm:t>
    </dgm:pt>
    <dgm:pt modelId="{EBBE4029-FF14-4EB0-9EF2-DE71EBC13153}" type="sibTrans" cxnId="{A5F3448E-8D48-4FC7-A267-4A23EB8AACD4}">
      <dgm:prSet/>
      <dgm:spPr/>
      <dgm:t>
        <a:bodyPr/>
        <a:lstStyle/>
        <a:p>
          <a:endParaRPr lang="en-US"/>
        </a:p>
      </dgm:t>
    </dgm:pt>
    <dgm:pt modelId="{9A72D6DE-13CB-4AAA-96D2-1B54B9D6616D}">
      <dgm:prSet phldrT="[Text]"/>
      <dgm:spPr/>
      <dgm:t>
        <a:bodyPr/>
        <a:lstStyle/>
        <a:p>
          <a:r>
            <a:rPr lang="en-US" b="1" dirty="0"/>
            <a:t>Schedule of Expenditures of Federal Awards (SEFA)</a:t>
          </a:r>
          <a:endParaRPr lang="en-US" dirty="0"/>
        </a:p>
      </dgm:t>
    </dgm:pt>
    <dgm:pt modelId="{DB7E3F69-3261-4343-9BB6-0D917529002E}" type="parTrans" cxnId="{BFCE070B-03A5-4E91-9E2D-165348E3AB72}">
      <dgm:prSet/>
      <dgm:spPr/>
      <dgm:t>
        <a:bodyPr/>
        <a:lstStyle/>
        <a:p>
          <a:endParaRPr lang="en-US"/>
        </a:p>
      </dgm:t>
    </dgm:pt>
    <dgm:pt modelId="{40ABF111-72F4-4F70-A720-19B298EF1750}" type="sibTrans" cxnId="{BFCE070B-03A5-4E91-9E2D-165348E3AB72}">
      <dgm:prSet/>
      <dgm:spPr/>
      <dgm:t>
        <a:bodyPr/>
        <a:lstStyle/>
        <a:p>
          <a:endParaRPr lang="en-US"/>
        </a:p>
      </dgm:t>
    </dgm:pt>
    <dgm:pt modelId="{1F12E2C5-F239-4C53-B13C-49431E2B0DD7}">
      <dgm:prSet phldrT="[Text]"/>
      <dgm:spPr/>
      <dgm:t>
        <a:bodyPr/>
        <a:lstStyle/>
        <a:p>
          <a:r>
            <a:rPr lang="en-US" b="1" dirty="0"/>
            <a:t>Texas State Auditor’s Office</a:t>
          </a:r>
          <a:endParaRPr lang="en-US" dirty="0"/>
        </a:p>
      </dgm:t>
    </dgm:pt>
    <dgm:pt modelId="{96B8BB83-DFB5-4232-817F-3A0F673351C5}" type="parTrans" cxnId="{66152CE3-5E5E-4FC6-94C2-A789617AC13E}">
      <dgm:prSet/>
      <dgm:spPr/>
      <dgm:t>
        <a:bodyPr/>
        <a:lstStyle/>
        <a:p>
          <a:endParaRPr lang="en-US"/>
        </a:p>
      </dgm:t>
    </dgm:pt>
    <dgm:pt modelId="{549F64AC-93F1-4913-B40D-924796AF0A07}" type="sibTrans" cxnId="{66152CE3-5E5E-4FC6-94C2-A789617AC13E}">
      <dgm:prSet/>
      <dgm:spPr/>
      <dgm:t>
        <a:bodyPr/>
        <a:lstStyle/>
        <a:p>
          <a:endParaRPr lang="en-US"/>
        </a:p>
      </dgm:t>
    </dgm:pt>
    <dgm:pt modelId="{A43C36A4-E5C2-4825-9630-F0D7219F77EC}">
      <dgm:prSet phldrT="[Text]" custT="1"/>
      <dgm:spPr/>
      <dgm:t>
        <a:bodyPr/>
        <a:lstStyle/>
        <a:p>
          <a:r>
            <a:rPr lang="en-US" sz="2000" dirty="0"/>
            <a:t>Selected to complete SEFA audit for FY21</a:t>
          </a:r>
        </a:p>
      </dgm:t>
    </dgm:pt>
    <dgm:pt modelId="{0714C7BC-5180-4496-AAFB-BADEC557E664}" type="parTrans" cxnId="{B4547517-D649-4575-89C6-14D6A791C5C6}">
      <dgm:prSet/>
      <dgm:spPr/>
      <dgm:t>
        <a:bodyPr/>
        <a:lstStyle/>
        <a:p>
          <a:endParaRPr lang="en-US"/>
        </a:p>
      </dgm:t>
    </dgm:pt>
    <dgm:pt modelId="{B9C56CBD-341D-480F-925A-FBC55EB85370}" type="sibTrans" cxnId="{B4547517-D649-4575-89C6-14D6A791C5C6}">
      <dgm:prSet/>
      <dgm:spPr/>
      <dgm:t>
        <a:bodyPr/>
        <a:lstStyle/>
        <a:p>
          <a:endParaRPr lang="en-US"/>
        </a:p>
      </dgm:t>
    </dgm:pt>
    <dgm:pt modelId="{75A0EF2D-1421-40ED-9AF8-112A41CE7E3A}">
      <dgm:prSet custT="1"/>
      <dgm:spPr/>
      <dgm:t>
        <a:bodyPr/>
        <a:lstStyle/>
        <a:p>
          <a:r>
            <a:rPr lang="en-US" sz="2000" dirty="0"/>
            <a:t>Last audit was FY18</a:t>
          </a:r>
        </a:p>
      </dgm:t>
    </dgm:pt>
    <dgm:pt modelId="{1666FD97-F6AA-41F3-89B1-FF03D33EEF75}" type="parTrans" cxnId="{AC5D7A60-6D2C-4632-A20A-3CE861830C79}">
      <dgm:prSet/>
      <dgm:spPr/>
      <dgm:t>
        <a:bodyPr/>
        <a:lstStyle/>
        <a:p>
          <a:endParaRPr lang="en-US"/>
        </a:p>
      </dgm:t>
    </dgm:pt>
    <dgm:pt modelId="{4010083B-D30A-4038-969A-F893F3C20DFA}" type="sibTrans" cxnId="{AC5D7A60-6D2C-4632-A20A-3CE861830C79}">
      <dgm:prSet/>
      <dgm:spPr/>
      <dgm:t>
        <a:bodyPr/>
        <a:lstStyle/>
        <a:p>
          <a:endParaRPr lang="en-US"/>
        </a:p>
      </dgm:t>
    </dgm:pt>
    <dgm:pt modelId="{ABA6A752-7A15-4D2F-8BB6-50845B3BAE33}">
      <dgm:prSet custT="1"/>
      <dgm:spPr/>
      <dgm:t>
        <a:bodyPr/>
        <a:lstStyle/>
        <a:p>
          <a:r>
            <a:rPr lang="en-US" sz="2000" dirty="0"/>
            <a:t>Auditors started field testing November 8</a:t>
          </a:r>
        </a:p>
      </dgm:t>
    </dgm:pt>
    <dgm:pt modelId="{174C2A0E-E98A-4E6D-9DA1-0CD3F73E298B}" type="parTrans" cxnId="{93659344-C839-4F23-A18B-BD60D26C1240}">
      <dgm:prSet/>
      <dgm:spPr/>
      <dgm:t>
        <a:bodyPr/>
        <a:lstStyle/>
        <a:p>
          <a:endParaRPr lang="en-US"/>
        </a:p>
      </dgm:t>
    </dgm:pt>
    <dgm:pt modelId="{65770956-7082-4BC8-A943-6D7D6E04583A}" type="sibTrans" cxnId="{93659344-C839-4F23-A18B-BD60D26C1240}">
      <dgm:prSet/>
      <dgm:spPr/>
      <dgm:t>
        <a:bodyPr/>
        <a:lstStyle/>
        <a:p>
          <a:endParaRPr lang="en-US"/>
        </a:p>
      </dgm:t>
    </dgm:pt>
    <dgm:pt modelId="{34305DA4-FD76-46EA-8CCB-D3C0C2FB9C97}">
      <dgm:prSet phldrT="[Text]" custT="1"/>
      <dgm:spPr/>
      <dgm:t>
        <a:bodyPr/>
        <a:lstStyle/>
        <a:p>
          <a:r>
            <a:rPr lang="en-US" sz="2000" dirty="0"/>
            <a:t>Auditors have submitted initial request for data and questions</a:t>
          </a:r>
        </a:p>
      </dgm:t>
    </dgm:pt>
    <dgm:pt modelId="{9AFD25B4-7D59-4350-8217-EEFA4A39AC13}" type="parTrans" cxnId="{A9730BFF-3721-41E2-9DDD-3C3D308A28FD}">
      <dgm:prSet/>
      <dgm:spPr/>
      <dgm:t>
        <a:bodyPr/>
        <a:lstStyle/>
        <a:p>
          <a:endParaRPr lang="en-US"/>
        </a:p>
      </dgm:t>
    </dgm:pt>
    <dgm:pt modelId="{BA8C598F-DBB0-4A3C-80F1-3D190D16D79E}" type="sibTrans" cxnId="{A9730BFF-3721-41E2-9DDD-3C3D308A28FD}">
      <dgm:prSet/>
      <dgm:spPr/>
      <dgm:t>
        <a:bodyPr/>
        <a:lstStyle/>
        <a:p>
          <a:endParaRPr lang="en-US"/>
        </a:p>
      </dgm:t>
    </dgm:pt>
    <dgm:pt modelId="{DC0ABD75-EC2B-4BC0-975B-EB338F82B15F}" type="pres">
      <dgm:prSet presAssocID="{742CB7A2-380E-4B0B-851F-3E5201705A5F}" presName="Name0" presStyleCnt="0">
        <dgm:presLayoutVars>
          <dgm:chMax/>
          <dgm:chPref val="3"/>
          <dgm:dir/>
          <dgm:animOne val="branch"/>
          <dgm:animLvl val="lvl"/>
        </dgm:presLayoutVars>
      </dgm:prSet>
      <dgm:spPr/>
    </dgm:pt>
    <dgm:pt modelId="{2D3915BA-E64E-4F60-99CF-DF6D55FC8EA1}" type="pres">
      <dgm:prSet presAssocID="{B2AA38EB-28EE-4C13-8092-AF54D58817D8}" presName="composite" presStyleCnt="0"/>
      <dgm:spPr/>
    </dgm:pt>
    <dgm:pt modelId="{CD17B6B3-D34F-4829-845B-5D3F50075E8C}" type="pres">
      <dgm:prSet presAssocID="{B2AA38EB-28EE-4C13-8092-AF54D58817D8}" presName="FirstChild" presStyleLbl="revTx" presStyleIdx="0" presStyleCnt="4">
        <dgm:presLayoutVars>
          <dgm:chMax val="0"/>
          <dgm:chPref val="0"/>
          <dgm:bulletEnabled val="1"/>
        </dgm:presLayoutVars>
      </dgm:prSet>
      <dgm:spPr/>
    </dgm:pt>
    <dgm:pt modelId="{8E4F0D44-96D8-441D-9F11-D8B289F94844}" type="pres">
      <dgm:prSet presAssocID="{B2AA38EB-28EE-4C13-8092-AF54D58817D8}" presName="Parent" presStyleLbl="alignNode1" presStyleIdx="0" presStyleCnt="2">
        <dgm:presLayoutVars>
          <dgm:chMax val="3"/>
          <dgm:chPref val="3"/>
          <dgm:bulletEnabled val="1"/>
        </dgm:presLayoutVars>
      </dgm:prSet>
      <dgm:spPr/>
    </dgm:pt>
    <dgm:pt modelId="{1B7C32E5-FBA5-4DFF-8205-343863E51FA8}" type="pres">
      <dgm:prSet presAssocID="{B2AA38EB-28EE-4C13-8092-AF54D58817D8}" presName="Accent" presStyleLbl="parChTrans1D1" presStyleIdx="0" presStyleCnt="2"/>
      <dgm:spPr/>
    </dgm:pt>
    <dgm:pt modelId="{A1029414-8B5B-4DDD-85A7-BECE6779F2D3}" type="pres">
      <dgm:prSet presAssocID="{B2AA38EB-28EE-4C13-8092-AF54D58817D8}" presName="Child" presStyleLbl="revTx" presStyleIdx="1" presStyleCnt="4">
        <dgm:presLayoutVars>
          <dgm:chMax val="0"/>
          <dgm:chPref val="0"/>
          <dgm:bulletEnabled val="1"/>
        </dgm:presLayoutVars>
      </dgm:prSet>
      <dgm:spPr/>
    </dgm:pt>
    <dgm:pt modelId="{D22BDA74-DCFB-4936-8240-FF5A844A8C19}" type="pres">
      <dgm:prSet presAssocID="{CFF02C4D-1801-4E29-8E81-28CF666CA38D}" presName="sibTrans" presStyleCnt="0"/>
      <dgm:spPr/>
    </dgm:pt>
    <dgm:pt modelId="{69DD7A82-4A55-40E6-96F4-D3DA7B664889}" type="pres">
      <dgm:prSet presAssocID="{9A72D6DE-13CB-4AAA-96D2-1B54B9D6616D}" presName="composite" presStyleCnt="0"/>
      <dgm:spPr/>
    </dgm:pt>
    <dgm:pt modelId="{800BFA84-F763-4123-B743-B511B981C48A}" type="pres">
      <dgm:prSet presAssocID="{9A72D6DE-13CB-4AAA-96D2-1B54B9D6616D}" presName="FirstChild" presStyleLbl="revTx" presStyleIdx="2" presStyleCnt="4">
        <dgm:presLayoutVars>
          <dgm:chMax val="0"/>
          <dgm:chPref val="0"/>
          <dgm:bulletEnabled val="1"/>
        </dgm:presLayoutVars>
      </dgm:prSet>
      <dgm:spPr/>
    </dgm:pt>
    <dgm:pt modelId="{269F02D9-0230-4BCB-BF12-ACDD42BB1B72}" type="pres">
      <dgm:prSet presAssocID="{9A72D6DE-13CB-4AAA-96D2-1B54B9D6616D}" presName="Parent" presStyleLbl="alignNode1" presStyleIdx="1" presStyleCnt="2">
        <dgm:presLayoutVars>
          <dgm:chMax val="3"/>
          <dgm:chPref val="3"/>
          <dgm:bulletEnabled val="1"/>
        </dgm:presLayoutVars>
      </dgm:prSet>
      <dgm:spPr/>
    </dgm:pt>
    <dgm:pt modelId="{BA277E88-8F06-4F54-B468-091DDB0A3631}" type="pres">
      <dgm:prSet presAssocID="{9A72D6DE-13CB-4AAA-96D2-1B54B9D6616D}" presName="Accent" presStyleLbl="parChTrans1D1" presStyleIdx="1" presStyleCnt="2"/>
      <dgm:spPr/>
    </dgm:pt>
    <dgm:pt modelId="{6506F33C-E175-4A7E-8373-CA38DAE8B61D}" type="pres">
      <dgm:prSet presAssocID="{9A72D6DE-13CB-4AAA-96D2-1B54B9D6616D}" presName="Child" presStyleLbl="revTx" presStyleIdx="3" presStyleCnt="4">
        <dgm:presLayoutVars>
          <dgm:chMax val="0"/>
          <dgm:chPref val="0"/>
          <dgm:bulletEnabled val="1"/>
        </dgm:presLayoutVars>
      </dgm:prSet>
      <dgm:spPr/>
    </dgm:pt>
  </dgm:ptLst>
  <dgm:cxnLst>
    <dgm:cxn modelId="{BFCE070B-03A5-4E91-9E2D-165348E3AB72}" srcId="{742CB7A2-380E-4B0B-851F-3E5201705A5F}" destId="{9A72D6DE-13CB-4AAA-96D2-1B54B9D6616D}" srcOrd="1" destOrd="0" parTransId="{DB7E3F69-3261-4343-9BB6-0D917529002E}" sibTransId="{40ABF111-72F4-4F70-A720-19B298EF1750}"/>
    <dgm:cxn modelId="{B4547517-D649-4575-89C6-14D6A791C5C6}" srcId="{9A72D6DE-13CB-4AAA-96D2-1B54B9D6616D}" destId="{A43C36A4-E5C2-4825-9630-F0D7219F77EC}" srcOrd="1" destOrd="0" parTransId="{0714C7BC-5180-4496-AAFB-BADEC557E664}" sibTransId="{B9C56CBD-341D-480F-925A-FBC55EB85370}"/>
    <dgm:cxn modelId="{D513DD2A-0BC6-49D4-93E3-5A1E810970DA}" type="presOf" srcId="{7A982F61-649E-456B-A1E0-0842BBDEB145}" destId="{A1029414-8B5B-4DDD-85A7-BECE6779F2D3}" srcOrd="0" destOrd="0" presId="urn:microsoft.com/office/officeart/2011/layout/TabList"/>
    <dgm:cxn modelId="{FA663830-FF91-4E90-8C3A-5017EBD58CBC}" type="presOf" srcId="{B2AA38EB-28EE-4C13-8092-AF54D58817D8}" destId="{8E4F0D44-96D8-441D-9F11-D8B289F94844}" srcOrd="0" destOrd="0" presId="urn:microsoft.com/office/officeart/2011/layout/TabList"/>
    <dgm:cxn modelId="{AC5D7A60-6D2C-4632-A20A-3CE861830C79}" srcId="{B2AA38EB-28EE-4C13-8092-AF54D58817D8}" destId="{75A0EF2D-1421-40ED-9AF8-112A41CE7E3A}" srcOrd="2" destOrd="0" parTransId="{1666FD97-F6AA-41F3-89B1-FF03D33EEF75}" sibTransId="{4010083B-D30A-4038-969A-F893F3C20DFA}"/>
    <dgm:cxn modelId="{FD3AD962-5F40-4853-931A-3CB7074F825B}" type="presOf" srcId="{75A0EF2D-1421-40ED-9AF8-112A41CE7E3A}" destId="{A1029414-8B5B-4DDD-85A7-BECE6779F2D3}" srcOrd="0" destOrd="1" presId="urn:microsoft.com/office/officeart/2011/layout/TabList"/>
    <dgm:cxn modelId="{93659344-C839-4F23-A18B-BD60D26C1240}" srcId="{B2AA38EB-28EE-4C13-8092-AF54D58817D8}" destId="{ABA6A752-7A15-4D2F-8BB6-50845B3BAE33}" srcOrd="3" destOrd="0" parTransId="{174C2A0E-E98A-4E6D-9DA1-0CD3F73E298B}" sibTransId="{65770956-7082-4BC8-A943-6D7D6E04583A}"/>
    <dgm:cxn modelId="{A9DF694C-FDC0-43C3-AE64-7747C441D241}" type="presOf" srcId="{1F12E2C5-F239-4C53-B13C-49431E2B0DD7}" destId="{800BFA84-F763-4123-B743-B511B981C48A}" srcOrd="0" destOrd="0" presId="urn:microsoft.com/office/officeart/2011/layout/TabList"/>
    <dgm:cxn modelId="{49764376-55F7-4CDD-B24B-C0E9415B5D3B}" type="presOf" srcId="{A43C36A4-E5C2-4825-9630-F0D7219F77EC}" destId="{6506F33C-E175-4A7E-8373-CA38DAE8B61D}" srcOrd="0" destOrd="0" presId="urn:microsoft.com/office/officeart/2011/layout/TabList"/>
    <dgm:cxn modelId="{F2365880-D37F-45A5-8DDB-221F178C1D8B}" type="presOf" srcId="{ABA6A752-7A15-4D2F-8BB6-50845B3BAE33}" destId="{A1029414-8B5B-4DDD-85A7-BECE6779F2D3}" srcOrd="0" destOrd="2" presId="urn:microsoft.com/office/officeart/2011/layout/TabList"/>
    <dgm:cxn modelId="{FB90A185-2E2B-4EB9-933A-648E2C5EECF7}" srcId="{B2AA38EB-28EE-4C13-8092-AF54D58817D8}" destId="{B34C1494-3D27-437C-B561-9EBF270162D5}" srcOrd="0" destOrd="0" parTransId="{01AB80E7-EE87-4A94-B938-D6481291E3D0}" sibTransId="{01431EE9-4773-473B-A9B5-160BC8C97B1B}"/>
    <dgm:cxn modelId="{A5F3448E-8D48-4FC7-A267-4A23EB8AACD4}" srcId="{B2AA38EB-28EE-4C13-8092-AF54D58817D8}" destId="{7A982F61-649E-456B-A1E0-0842BBDEB145}" srcOrd="1" destOrd="0" parTransId="{E13749F9-FE3B-4D5F-8F5F-3848CA1D7669}" sibTransId="{EBBE4029-FF14-4EB0-9EF2-DE71EBC13153}"/>
    <dgm:cxn modelId="{E90667AB-36D8-4981-B4C7-7D72337321C7}" srcId="{742CB7A2-380E-4B0B-851F-3E5201705A5F}" destId="{B2AA38EB-28EE-4C13-8092-AF54D58817D8}" srcOrd="0" destOrd="0" parTransId="{04B4BDC4-07D1-4C14-879B-5ABE97CE1F7C}" sibTransId="{CFF02C4D-1801-4E29-8E81-28CF666CA38D}"/>
    <dgm:cxn modelId="{50B9F0B7-0C62-42FC-9141-21D707965896}" type="presOf" srcId="{9A72D6DE-13CB-4AAA-96D2-1B54B9D6616D}" destId="{269F02D9-0230-4BCB-BF12-ACDD42BB1B72}" srcOrd="0" destOrd="0" presId="urn:microsoft.com/office/officeart/2011/layout/TabList"/>
    <dgm:cxn modelId="{3E3F58BC-D957-4E31-90DE-52A66A039754}" type="presOf" srcId="{742CB7A2-380E-4B0B-851F-3E5201705A5F}" destId="{DC0ABD75-EC2B-4BC0-975B-EB338F82B15F}" srcOrd="0" destOrd="0" presId="urn:microsoft.com/office/officeart/2011/layout/TabList"/>
    <dgm:cxn modelId="{738D16E3-5946-4FDA-8FC4-FDB9421FB4B4}" type="presOf" srcId="{34305DA4-FD76-46EA-8CCB-D3C0C2FB9C97}" destId="{6506F33C-E175-4A7E-8373-CA38DAE8B61D}" srcOrd="0" destOrd="1" presId="urn:microsoft.com/office/officeart/2011/layout/TabList"/>
    <dgm:cxn modelId="{66152CE3-5E5E-4FC6-94C2-A789617AC13E}" srcId="{9A72D6DE-13CB-4AAA-96D2-1B54B9D6616D}" destId="{1F12E2C5-F239-4C53-B13C-49431E2B0DD7}" srcOrd="0" destOrd="0" parTransId="{96B8BB83-DFB5-4232-817F-3A0F673351C5}" sibTransId="{549F64AC-93F1-4913-B40D-924796AF0A07}"/>
    <dgm:cxn modelId="{3DF2ACF7-2D65-4143-93E0-1B68AF2152DD}" type="presOf" srcId="{B34C1494-3D27-437C-B561-9EBF270162D5}" destId="{CD17B6B3-D34F-4829-845B-5D3F50075E8C}" srcOrd="0" destOrd="0" presId="urn:microsoft.com/office/officeart/2011/layout/TabList"/>
    <dgm:cxn modelId="{A9730BFF-3721-41E2-9DDD-3C3D308A28FD}" srcId="{9A72D6DE-13CB-4AAA-96D2-1B54B9D6616D}" destId="{34305DA4-FD76-46EA-8CCB-D3C0C2FB9C97}" srcOrd="2" destOrd="0" parTransId="{9AFD25B4-7D59-4350-8217-EEFA4A39AC13}" sibTransId="{BA8C598F-DBB0-4A3C-80F1-3D190D16D79E}"/>
    <dgm:cxn modelId="{5B791C89-CCF3-41E5-ACD2-B0A7BA8B433D}" type="presParOf" srcId="{DC0ABD75-EC2B-4BC0-975B-EB338F82B15F}" destId="{2D3915BA-E64E-4F60-99CF-DF6D55FC8EA1}" srcOrd="0" destOrd="0" presId="urn:microsoft.com/office/officeart/2011/layout/TabList"/>
    <dgm:cxn modelId="{934438E9-F47D-43B0-B40B-55531273EAC1}" type="presParOf" srcId="{2D3915BA-E64E-4F60-99CF-DF6D55FC8EA1}" destId="{CD17B6B3-D34F-4829-845B-5D3F50075E8C}" srcOrd="0" destOrd="0" presId="urn:microsoft.com/office/officeart/2011/layout/TabList"/>
    <dgm:cxn modelId="{166E08FB-A029-4D33-8878-B16B0D36A918}" type="presParOf" srcId="{2D3915BA-E64E-4F60-99CF-DF6D55FC8EA1}" destId="{8E4F0D44-96D8-441D-9F11-D8B289F94844}" srcOrd="1" destOrd="0" presId="urn:microsoft.com/office/officeart/2011/layout/TabList"/>
    <dgm:cxn modelId="{5DCF45EF-DFC9-41AB-B140-F761077AB763}" type="presParOf" srcId="{2D3915BA-E64E-4F60-99CF-DF6D55FC8EA1}" destId="{1B7C32E5-FBA5-4DFF-8205-343863E51FA8}" srcOrd="2" destOrd="0" presId="urn:microsoft.com/office/officeart/2011/layout/TabList"/>
    <dgm:cxn modelId="{00E63189-66A1-4A0A-88FE-38E9DAB6DF9A}" type="presParOf" srcId="{DC0ABD75-EC2B-4BC0-975B-EB338F82B15F}" destId="{A1029414-8B5B-4DDD-85A7-BECE6779F2D3}" srcOrd="1" destOrd="0" presId="urn:microsoft.com/office/officeart/2011/layout/TabList"/>
    <dgm:cxn modelId="{CFC83887-13C7-4250-BABB-2496DCAECA44}" type="presParOf" srcId="{DC0ABD75-EC2B-4BC0-975B-EB338F82B15F}" destId="{D22BDA74-DCFB-4936-8240-FF5A844A8C19}" srcOrd="2" destOrd="0" presId="urn:microsoft.com/office/officeart/2011/layout/TabList"/>
    <dgm:cxn modelId="{944F3BF6-F127-4F82-9BC6-BD6EE947FED3}" type="presParOf" srcId="{DC0ABD75-EC2B-4BC0-975B-EB338F82B15F}" destId="{69DD7A82-4A55-40E6-96F4-D3DA7B664889}" srcOrd="3" destOrd="0" presId="urn:microsoft.com/office/officeart/2011/layout/TabList"/>
    <dgm:cxn modelId="{A7B85164-4A3D-4B43-84A3-497B0D4A2DB6}" type="presParOf" srcId="{69DD7A82-4A55-40E6-96F4-D3DA7B664889}" destId="{800BFA84-F763-4123-B743-B511B981C48A}" srcOrd="0" destOrd="0" presId="urn:microsoft.com/office/officeart/2011/layout/TabList"/>
    <dgm:cxn modelId="{406D68EE-8BC2-4AB5-87C0-E0D951A1F184}" type="presParOf" srcId="{69DD7A82-4A55-40E6-96F4-D3DA7B664889}" destId="{269F02D9-0230-4BCB-BF12-ACDD42BB1B72}" srcOrd="1" destOrd="0" presId="urn:microsoft.com/office/officeart/2011/layout/TabList"/>
    <dgm:cxn modelId="{A6394F73-D1C2-477F-9B01-69C5365245E2}" type="presParOf" srcId="{69DD7A82-4A55-40E6-96F4-D3DA7B664889}" destId="{BA277E88-8F06-4F54-B468-091DDB0A3631}" srcOrd="2" destOrd="0" presId="urn:microsoft.com/office/officeart/2011/layout/TabList"/>
    <dgm:cxn modelId="{DEED5482-B78D-4A4F-A3DF-0B0E75C4C463}" type="presParOf" srcId="{DC0ABD75-EC2B-4BC0-975B-EB338F82B15F}" destId="{6506F33C-E175-4A7E-8373-CA38DAE8B61D}" srcOrd="4"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AD46BE-481E-4C44-B62E-764B41DF454C}">
      <dsp:nvSpPr>
        <dsp:cNvPr id="0" name=""/>
        <dsp:cNvSpPr/>
      </dsp:nvSpPr>
      <dsp:spPr>
        <a:xfrm>
          <a:off x="3129" y="210563"/>
          <a:ext cx="3051445" cy="696858"/>
        </a:xfrm>
        <a:prstGeom prst="rect">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Recorded in the General Ledger </a:t>
          </a:r>
        </a:p>
      </dsp:txBody>
      <dsp:txXfrm>
        <a:off x="3129" y="210563"/>
        <a:ext cx="3051445" cy="696858"/>
      </dsp:txXfrm>
    </dsp:sp>
    <dsp:sp modelId="{9FA35E77-87B6-49A7-B60E-4A841A037BF2}">
      <dsp:nvSpPr>
        <dsp:cNvPr id="0" name=""/>
        <dsp:cNvSpPr/>
      </dsp:nvSpPr>
      <dsp:spPr>
        <a:xfrm>
          <a:off x="3129" y="907421"/>
          <a:ext cx="3051445" cy="2779312"/>
        </a:xfrm>
        <a:prstGeom prst="rect">
          <a:avLst/>
        </a:prstGeom>
        <a:solidFill>
          <a:schemeClr val="accent5">
            <a:tint val="40000"/>
            <a:alpha val="90000"/>
            <a:hueOff val="0"/>
            <a:satOff val="0"/>
            <a:lumOff val="0"/>
            <a:alphaOff val="0"/>
          </a:schemeClr>
        </a:solidFill>
        <a:ln w="2222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Within 90 days from the close of the month when it was posted; or </a:t>
          </a:r>
        </a:p>
        <a:p>
          <a:pPr marL="228600" lvl="1" indent="-228600" algn="l" defTabSz="889000">
            <a:lnSpc>
              <a:spcPct val="90000"/>
            </a:lnSpc>
            <a:spcBef>
              <a:spcPct val="0"/>
            </a:spcBef>
            <a:spcAft>
              <a:spcPct val="15000"/>
            </a:spcAft>
            <a:buChar char="•"/>
          </a:pPr>
          <a:r>
            <a:rPr lang="en-US" sz="2000" kern="1200" dirty="0"/>
            <a:t>Within 45 days after the end date of the award</a:t>
          </a:r>
        </a:p>
        <a:p>
          <a:pPr marL="228600" lvl="1" indent="-228600" algn="l" defTabSz="889000">
            <a:lnSpc>
              <a:spcPct val="90000"/>
            </a:lnSpc>
            <a:spcBef>
              <a:spcPct val="0"/>
            </a:spcBef>
            <a:spcAft>
              <a:spcPct val="15000"/>
            </a:spcAft>
            <a:buChar char="•"/>
          </a:pPr>
          <a:r>
            <a:rPr lang="en-US" sz="2000" u="sng" kern="1200" dirty="0"/>
            <a:t>Cannot cross fiscal years</a:t>
          </a:r>
        </a:p>
      </dsp:txBody>
      <dsp:txXfrm>
        <a:off x="3129" y="907421"/>
        <a:ext cx="3051445" cy="2779312"/>
      </dsp:txXfrm>
    </dsp:sp>
    <dsp:sp modelId="{7579C4F6-88C4-4CAF-94C3-D08CF25B74B6}">
      <dsp:nvSpPr>
        <dsp:cNvPr id="0" name=""/>
        <dsp:cNvSpPr/>
      </dsp:nvSpPr>
      <dsp:spPr>
        <a:xfrm>
          <a:off x="3481777" y="210563"/>
          <a:ext cx="3051445" cy="696858"/>
        </a:xfrm>
        <a:prstGeom prst="rect">
          <a:avLst/>
        </a:prstGeom>
        <a:solidFill>
          <a:schemeClr val="accent5">
            <a:hueOff val="-335978"/>
            <a:satOff val="-5192"/>
            <a:lumOff val="-10589"/>
            <a:alphaOff val="0"/>
          </a:schemeClr>
        </a:solidFill>
        <a:ln w="22225" cap="rnd" cmpd="sng" algn="ctr">
          <a:solidFill>
            <a:schemeClr val="accent5">
              <a:hueOff val="-335978"/>
              <a:satOff val="-5192"/>
              <a:lumOff val="-1058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Fully explained and justified</a:t>
          </a:r>
        </a:p>
      </dsp:txBody>
      <dsp:txXfrm>
        <a:off x="3481777" y="210563"/>
        <a:ext cx="3051445" cy="696858"/>
      </dsp:txXfrm>
    </dsp:sp>
    <dsp:sp modelId="{F6DC9EA0-927C-470E-B41F-E39991653735}">
      <dsp:nvSpPr>
        <dsp:cNvPr id="0" name=""/>
        <dsp:cNvSpPr/>
      </dsp:nvSpPr>
      <dsp:spPr>
        <a:xfrm>
          <a:off x="3481777" y="907421"/>
          <a:ext cx="3051445" cy="2779312"/>
        </a:xfrm>
        <a:prstGeom prst="rect">
          <a:avLst/>
        </a:prstGeom>
        <a:solidFill>
          <a:schemeClr val="accent5">
            <a:tint val="40000"/>
            <a:alpha val="90000"/>
            <a:hueOff val="-416800"/>
            <a:satOff val="-22659"/>
            <a:lumOff val="-2466"/>
            <a:alphaOff val="0"/>
          </a:schemeClr>
        </a:solidFill>
        <a:ln w="22225" cap="rnd" cmpd="sng" algn="ctr">
          <a:solidFill>
            <a:schemeClr val="accent5">
              <a:tint val="40000"/>
              <a:alpha val="90000"/>
              <a:hueOff val="-416800"/>
              <a:satOff val="-22659"/>
              <a:lumOff val="-246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tx1"/>
              </a:solidFill>
            </a:rPr>
            <a:t>Reason why the original charge was incorrect</a:t>
          </a:r>
        </a:p>
        <a:p>
          <a:pPr marL="228600" lvl="1" indent="-228600" algn="l" defTabSz="889000">
            <a:lnSpc>
              <a:spcPct val="90000"/>
            </a:lnSpc>
            <a:spcBef>
              <a:spcPct val="0"/>
            </a:spcBef>
            <a:spcAft>
              <a:spcPct val="15000"/>
            </a:spcAft>
            <a:buChar char="•"/>
          </a:pPr>
          <a:r>
            <a:rPr lang="en-US" sz="2000" kern="1200" dirty="0">
              <a:solidFill>
                <a:schemeClr val="tx1"/>
              </a:solidFill>
            </a:rPr>
            <a:t>Describe why the charge is allowable and allocable to the new project</a:t>
          </a:r>
        </a:p>
        <a:p>
          <a:pPr marL="228600" lvl="1" indent="-228600" algn="l" defTabSz="889000">
            <a:lnSpc>
              <a:spcPct val="90000"/>
            </a:lnSpc>
            <a:spcBef>
              <a:spcPct val="0"/>
            </a:spcBef>
            <a:spcAft>
              <a:spcPct val="15000"/>
            </a:spcAft>
            <a:buChar char="•"/>
          </a:pPr>
          <a:r>
            <a:rPr lang="en-US" sz="2000" kern="1200" dirty="0">
              <a:solidFill>
                <a:schemeClr val="tx1"/>
              </a:solidFill>
            </a:rPr>
            <a:t>“To correct error” or “to transfer to correct project” is not acceptable.</a:t>
          </a:r>
        </a:p>
      </dsp:txBody>
      <dsp:txXfrm>
        <a:off x="3481777" y="907421"/>
        <a:ext cx="3051445" cy="2779312"/>
      </dsp:txXfrm>
    </dsp:sp>
    <dsp:sp modelId="{F1F84080-458D-4904-A00A-40CF7917E49A}">
      <dsp:nvSpPr>
        <dsp:cNvPr id="0" name=""/>
        <dsp:cNvSpPr/>
      </dsp:nvSpPr>
      <dsp:spPr>
        <a:xfrm>
          <a:off x="6960425" y="210563"/>
          <a:ext cx="3051445" cy="696858"/>
        </a:xfrm>
        <a:prstGeom prst="rect">
          <a:avLst/>
        </a:prstGeom>
        <a:solidFill>
          <a:schemeClr val="accent5">
            <a:hueOff val="-671956"/>
            <a:satOff val="-10384"/>
            <a:lumOff val="-21178"/>
            <a:alphaOff val="0"/>
          </a:schemeClr>
        </a:solidFill>
        <a:ln w="22225" cap="rnd" cmpd="sng" algn="ctr">
          <a:solidFill>
            <a:schemeClr val="accent5">
              <a:hueOff val="-671956"/>
              <a:satOff val="-10384"/>
              <a:lumOff val="-211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Fully documented</a:t>
          </a:r>
        </a:p>
      </dsp:txBody>
      <dsp:txXfrm>
        <a:off x="6960425" y="210563"/>
        <a:ext cx="3051445" cy="696858"/>
      </dsp:txXfrm>
    </dsp:sp>
    <dsp:sp modelId="{4D224699-2EA4-42DE-A23A-ED347A6DEF9D}">
      <dsp:nvSpPr>
        <dsp:cNvPr id="0" name=""/>
        <dsp:cNvSpPr/>
      </dsp:nvSpPr>
      <dsp:spPr>
        <a:xfrm>
          <a:off x="6960425" y="907421"/>
          <a:ext cx="3051445" cy="2779312"/>
        </a:xfrm>
        <a:prstGeom prst="rect">
          <a:avLst/>
        </a:prstGeom>
        <a:solidFill>
          <a:schemeClr val="accent5">
            <a:tint val="40000"/>
            <a:alpha val="90000"/>
            <a:hueOff val="-833601"/>
            <a:satOff val="-45318"/>
            <a:lumOff val="-4931"/>
            <a:alphaOff val="0"/>
          </a:schemeClr>
        </a:solidFill>
        <a:ln w="22225" cap="rnd" cmpd="sng" algn="ctr">
          <a:solidFill>
            <a:schemeClr val="accent5">
              <a:tint val="40000"/>
              <a:alpha val="90000"/>
              <a:hueOff val="-833601"/>
              <a:satOff val="-45318"/>
              <a:lumOff val="-49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Contain reference to the invoice, payroll, or other disbursement document(s) from the original charge</a:t>
          </a:r>
        </a:p>
        <a:p>
          <a:pPr marL="228600" lvl="1" indent="-228600" algn="l" defTabSz="889000">
            <a:lnSpc>
              <a:spcPct val="90000"/>
            </a:lnSpc>
            <a:spcBef>
              <a:spcPct val="0"/>
            </a:spcBef>
            <a:spcAft>
              <a:spcPct val="15000"/>
            </a:spcAft>
            <a:buChar char="•"/>
          </a:pPr>
          <a:r>
            <a:rPr lang="en-US" sz="2000" kern="1200" dirty="0"/>
            <a:t>Guidance is provided on the Cost Transfer form</a:t>
          </a:r>
        </a:p>
      </dsp:txBody>
      <dsp:txXfrm>
        <a:off x="6960425" y="907421"/>
        <a:ext cx="3051445" cy="27793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F71A0-9F98-4AB5-9CF1-50DF653DDCA4}">
      <dsp:nvSpPr>
        <dsp:cNvPr id="0" name=""/>
        <dsp:cNvSpPr/>
      </dsp:nvSpPr>
      <dsp:spPr>
        <a:xfrm rot="16200000">
          <a:off x="1837927" y="-1837927"/>
          <a:ext cx="1839119" cy="5514975"/>
        </a:xfrm>
        <a:prstGeom prst="round1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Does the purchase make sense and is it consistent with prior spending?  </a:t>
          </a:r>
        </a:p>
      </dsp:txBody>
      <dsp:txXfrm rot="5400000">
        <a:off x="-1" y="1"/>
        <a:ext cx="5514975" cy="1379339"/>
      </dsp:txXfrm>
    </dsp:sp>
    <dsp:sp modelId="{5ADF4156-6D1A-4970-BCE0-BB6A954AF759}">
      <dsp:nvSpPr>
        <dsp:cNvPr id="0" name=""/>
        <dsp:cNvSpPr/>
      </dsp:nvSpPr>
      <dsp:spPr>
        <a:xfrm>
          <a:off x="5514975" y="0"/>
          <a:ext cx="5514975" cy="1839119"/>
        </a:xfrm>
        <a:prstGeom prst="round1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Purchases should not be made to “replenish supplies” and should be made to be used on project</a:t>
          </a:r>
        </a:p>
      </dsp:txBody>
      <dsp:txXfrm>
        <a:off x="5514975" y="0"/>
        <a:ext cx="5514975" cy="1379339"/>
      </dsp:txXfrm>
    </dsp:sp>
    <dsp:sp modelId="{FD2E8D17-9B2E-449F-AC32-02F60344BE63}">
      <dsp:nvSpPr>
        <dsp:cNvPr id="0" name=""/>
        <dsp:cNvSpPr/>
      </dsp:nvSpPr>
      <dsp:spPr>
        <a:xfrm rot="10800000">
          <a:off x="0" y="1839119"/>
          <a:ext cx="5514975" cy="1839119"/>
        </a:xfrm>
        <a:prstGeom prst="round1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Make sure items purchased are received and in use prior to the end of award</a:t>
          </a:r>
        </a:p>
      </dsp:txBody>
      <dsp:txXfrm rot="10800000">
        <a:off x="0" y="2298898"/>
        <a:ext cx="5514975" cy="1379339"/>
      </dsp:txXfrm>
    </dsp:sp>
    <dsp:sp modelId="{B00CD2E5-53F1-4B74-8086-451468CA5F31}">
      <dsp:nvSpPr>
        <dsp:cNvPr id="0" name=""/>
        <dsp:cNvSpPr/>
      </dsp:nvSpPr>
      <dsp:spPr>
        <a:xfrm rot="5400000">
          <a:off x="7352903" y="1191"/>
          <a:ext cx="1839119" cy="5514975"/>
        </a:xfrm>
        <a:prstGeom prst="round1Rect">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Follow guidance provided in closeout notifications for spending</a:t>
          </a:r>
        </a:p>
      </dsp:txBody>
      <dsp:txXfrm rot="-5400000">
        <a:off x="5514974" y="2298898"/>
        <a:ext cx="5514975" cy="1379339"/>
      </dsp:txXfrm>
    </dsp:sp>
    <dsp:sp modelId="{456BBD80-DDF7-47D0-82DE-EC61486B7C5F}">
      <dsp:nvSpPr>
        <dsp:cNvPr id="0" name=""/>
        <dsp:cNvSpPr/>
      </dsp:nvSpPr>
      <dsp:spPr>
        <a:xfrm>
          <a:off x="3860482" y="1379339"/>
          <a:ext cx="3308985" cy="919559"/>
        </a:xfrm>
        <a:prstGeom prst="roundRect">
          <a:avLst/>
        </a:prstGeom>
        <a:solidFill>
          <a:schemeClr val="accent2">
            <a:tint val="4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WHAT SHOULD I WATCH FOR?</a:t>
          </a:r>
        </a:p>
      </dsp:txBody>
      <dsp:txXfrm>
        <a:off x="3905371" y="1424228"/>
        <a:ext cx="3219207" cy="8297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77E88-8F06-4F54-B468-091DDB0A3631}">
      <dsp:nvSpPr>
        <dsp:cNvPr id="0" name=""/>
        <dsp:cNvSpPr/>
      </dsp:nvSpPr>
      <dsp:spPr>
        <a:xfrm>
          <a:off x="0" y="2945353"/>
          <a:ext cx="11029950" cy="0"/>
        </a:xfrm>
        <a:prstGeom prst="line">
          <a:avLst/>
        </a:prstGeom>
        <a:noFill/>
        <a:ln w="2222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7C32E5-FBA5-4DFF-8205-343863E51FA8}">
      <dsp:nvSpPr>
        <dsp:cNvPr id="0" name=""/>
        <dsp:cNvSpPr/>
      </dsp:nvSpPr>
      <dsp:spPr>
        <a:xfrm>
          <a:off x="0" y="728071"/>
          <a:ext cx="11029950" cy="0"/>
        </a:xfrm>
        <a:prstGeom prst="line">
          <a:avLst/>
        </a:prstGeom>
        <a:noFill/>
        <a:ln w="2222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17B6B3-D34F-4829-845B-5D3F50075E8C}">
      <dsp:nvSpPr>
        <dsp:cNvPr id="0" name=""/>
        <dsp:cNvSpPr/>
      </dsp:nvSpPr>
      <dsp:spPr>
        <a:xfrm>
          <a:off x="2867786" y="1165"/>
          <a:ext cx="8162163" cy="726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b" anchorCtr="0">
          <a:noAutofit/>
        </a:bodyPr>
        <a:lstStyle/>
        <a:p>
          <a:pPr marL="0" lvl="0" indent="0" algn="l" defTabSz="755650">
            <a:lnSpc>
              <a:spcPct val="90000"/>
            </a:lnSpc>
            <a:spcBef>
              <a:spcPct val="0"/>
            </a:spcBef>
            <a:spcAft>
              <a:spcPct val="35000"/>
            </a:spcAft>
            <a:buNone/>
          </a:pPr>
          <a:r>
            <a:rPr lang="en-US" sz="1700" b="1" kern="1200" dirty="0"/>
            <a:t>Texas State Auditor’s Office</a:t>
          </a:r>
          <a:endParaRPr lang="en-US" sz="1700" kern="1200" dirty="0"/>
        </a:p>
      </dsp:txBody>
      <dsp:txXfrm>
        <a:off x="2867786" y="1165"/>
        <a:ext cx="8162163" cy="726906"/>
      </dsp:txXfrm>
    </dsp:sp>
    <dsp:sp modelId="{8E4F0D44-96D8-441D-9F11-D8B289F94844}">
      <dsp:nvSpPr>
        <dsp:cNvPr id="0" name=""/>
        <dsp:cNvSpPr/>
      </dsp:nvSpPr>
      <dsp:spPr>
        <a:xfrm>
          <a:off x="0" y="1165"/>
          <a:ext cx="2867786" cy="726906"/>
        </a:xfrm>
        <a:prstGeom prst="round2SameRect">
          <a:avLst>
            <a:gd name="adj1" fmla="val 16670"/>
            <a:gd name="adj2" fmla="val 0"/>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b="1" kern="1200" dirty="0"/>
            <a:t>Research &amp; Development (R&amp;D) </a:t>
          </a:r>
          <a:endParaRPr lang="en-US" sz="1700" kern="1200" dirty="0"/>
        </a:p>
      </dsp:txBody>
      <dsp:txXfrm>
        <a:off x="35491" y="36656"/>
        <a:ext cx="2796804" cy="691415"/>
      </dsp:txXfrm>
    </dsp:sp>
    <dsp:sp modelId="{A1029414-8B5B-4DDD-85A7-BECE6779F2D3}">
      <dsp:nvSpPr>
        <dsp:cNvPr id="0" name=""/>
        <dsp:cNvSpPr/>
      </dsp:nvSpPr>
      <dsp:spPr>
        <a:xfrm>
          <a:off x="0" y="728071"/>
          <a:ext cx="11029950" cy="1454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Selected to complete a R&amp;D audit for FY21</a:t>
          </a:r>
        </a:p>
        <a:p>
          <a:pPr marL="228600" lvl="1" indent="-228600" algn="l" defTabSz="889000">
            <a:lnSpc>
              <a:spcPct val="90000"/>
            </a:lnSpc>
            <a:spcBef>
              <a:spcPct val="0"/>
            </a:spcBef>
            <a:spcAft>
              <a:spcPct val="15000"/>
            </a:spcAft>
            <a:buChar char="•"/>
          </a:pPr>
          <a:r>
            <a:rPr lang="en-US" sz="2000" kern="1200" dirty="0"/>
            <a:t>Last audit was FY18</a:t>
          </a:r>
        </a:p>
        <a:p>
          <a:pPr marL="228600" lvl="1" indent="-228600" algn="l" defTabSz="889000">
            <a:lnSpc>
              <a:spcPct val="90000"/>
            </a:lnSpc>
            <a:spcBef>
              <a:spcPct val="0"/>
            </a:spcBef>
            <a:spcAft>
              <a:spcPct val="15000"/>
            </a:spcAft>
            <a:buChar char="•"/>
          </a:pPr>
          <a:r>
            <a:rPr lang="en-US" sz="2000" kern="1200" dirty="0"/>
            <a:t>Auditors started field testing November 8</a:t>
          </a:r>
        </a:p>
      </dsp:txBody>
      <dsp:txXfrm>
        <a:off x="0" y="728071"/>
        <a:ext cx="11029950" cy="1454030"/>
      </dsp:txXfrm>
    </dsp:sp>
    <dsp:sp modelId="{800BFA84-F763-4123-B743-B511B981C48A}">
      <dsp:nvSpPr>
        <dsp:cNvPr id="0" name=""/>
        <dsp:cNvSpPr/>
      </dsp:nvSpPr>
      <dsp:spPr>
        <a:xfrm>
          <a:off x="2867786" y="2218447"/>
          <a:ext cx="8162163" cy="726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b" anchorCtr="0">
          <a:noAutofit/>
        </a:bodyPr>
        <a:lstStyle/>
        <a:p>
          <a:pPr marL="0" lvl="0" indent="0" algn="l" defTabSz="755650">
            <a:lnSpc>
              <a:spcPct val="90000"/>
            </a:lnSpc>
            <a:spcBef>
              <a:spcPct val="0"/>
            </a:spcBef>
            <a:spcAft>
              <a:spcPct val="35000"/>
            </a:spcAft>
            <a:buNone/>
          </a:pPr>
          <a:r>
            <a:rPr lang="en-US" sz="1700" b="1" kern="1200" dirty="0"/>
            <a:t>Texas State Auditor’s Office</a:t>
          </a:r>
          <a:endParaRPr lang="en-US" sz="1700" kern="1200" dirty="0"/>
        </a:p>
      </dsp:txBody>
      <dsp:txXfrm>
        <a:off x="2867786" y="2218447"/>
        <a:ext cx="8162163" cy="726906"/>
      </dsp:txXfrm>
    </dsp:sp>
    <dsp:sp modelId="{269F02D9-0230-4BCB-BF12-ACDD42BB1B72}">
      <dsp:nvSpPr>
        <dsp:cNvPr id="0" name=""/>
        <dsp:cNvSpPr/>
      </dsp:nvSpPr>
      <dsp:spPr>
        <a:xfrm>
          <a:off x="0" y="2218447"/>
          <a:ext cx="2867786" cy="726906"/>
        </a:xfrm>
        <a:prstGeom prst="round2SameRect">
          <a:avLst>
            <a:gd name="adj1" fmla="val 16670"/>
            <a:gd name="adj2" fmla="val 0"/>
          </a:avLst>
        </a:prstGeom>
        <a:solidFill>
          <a:schemeClr val="accent5">
            <a:hueOff val="-671956"/>
            <a:satOff val="-10384"/>
            <a:lumOff val="-21178"/>
            <a:alphaOff val="0"/>
          </a:schemeClr>
        </a:solidFill>
        <a:ln w="22225" cap="rnd" cmpd="sng" algn="ctr">
          <a:solidFill>
            <a:schemeClr val="accent5">
              <a:hueOff val="-671956"/>
              <a:satOff val="-10384"/>
              <a:lumOff val="-211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b="1" kern="1200" dirty="0"/>
            <a:t>Schedule of Expenditures of Federal Awards (SEFA)</a:t>
          </a:r>
          <a:endParaRPr lang="en-US" sz="1700" kern="1200" dirty="0"/>
        </a:p>
      </dsp:txBody>
      <dsp:txXfrm>
        <a:off x="35491" y="2253938"/>
        <a:ext cx="2796804" cy="691415"/>
      </dsp:txXfrm>
    </dsp:sp>
    <dsp:sp modelId="{6506F33C-E175-4A7E-8373-CA38DAE8B61D}">
      <dsp:nvSpPr>
        <dsp:cNvPr id="0" name=""/>
        <dsp:cNvSpPr/>
      </dsp:nvSpPr>
      <dsp:spPr>
        <a:xfrm>
          <a:off x="0" y="2945353"/>
          <a:ext cx="11029950" cy="1454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Selected to complete SEFA audit for FY21</a:t>
          </a:r>
        </a:p>
        <a:p>
          <a:pPr marL="228600" lvl="1" indent="-228600" algn="l" defTabSz="889000">
            <a:lnSpc>
              <a:spcPct val="90000"/>
            </a:lnSpc>
            <a:spcBef>
              <a:spcPct val="0"/>
            </a:spcBef>
            <a:spcAft>
              <a:spcPct val="15000"/>
            </a:spcAft>
            <a:buChar char="•"/>
          </a:pPr>
          <a:r>
            <a:rPr lang="en-US" sz="2000" kern="1200" dirty="0"/>
            <a:t>Auditors have submitted initial request for data and questions</a:t>
          </a:r>
        </a:p>
      </dsp:txBody>
      <dsp:txXfrm>
        <a:off x="0" y="2945353"/>
        <a:ext cx="11029950" cy="145403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965F63-551C-4A80-B2F8-496C67A3DCEA}" type="datetimeFigureOut">
              <a:rPr lang="en-US" smtClean="0"/>
              <a:t>11/9/2021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018295-6205-4F31-BF7D-BDFB82453213}" type="slidenum">
              <a:rPr lang="en-US" smtClean="0"/>
              <a:t>‹#›</a:t>
            </a:fld>
            <a:endParaRPr lang="en-US"/>
          </a:p>
        </p:txBody>
      </p:sp>
    </p:spTree>
    <p:extLst>
      <p:ext uri="{BB962C8B-B14F-4D97-AF65-F5344CB8AC3E}">
        <p14:creationId xmlns:p14="http://schemas.microsoft.com/office/powerpoint/2010/main" val="2352162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indent="-342900" defTabSz="457200">
              <a:buFont typeface="Arial" panose="020B0604020202020204" pitchFamily="34" charset="0"/>
              <a:buChar char="•"/>
              <a:defRPr/>
            </a:pPr>
            <a:r>
              <a:rPr lang="en-US" sz="2400" dirty="0">
                <a:solidFill>
                  <a:prstClr val="black"/>
                </a:solidFill>
              </a:rPr>
              <a:t>Fees will be charged to studies via journal entry </a:t>
            </a:r>
          </a:p>
          <a:p>
            <a:pPr marL="800100" lvl="1" indent="-342900" defTabSz="457200">
              <a:buFont typeface="Arial" panose="020B0604020202020204" pitchFamily="34" charset="0"/>
              <a:buChar char="•"/>
              <a:defRPr/>
            </a:pPr>
            <a:r>
              <a:rPr lang="en-US" sz="2400" dirty="0">
                <a:solidFill>
                  <a:prstClr val="black"/>
                </a:solidFill>
              </a:rPr>
              <a:t>Fee will be split between direct and indirect costs</a:t>
            </a:r>
          </a:p>
          <a:p>
            <a:endParaRPr lang="en-US" dirty="0"/>
          </a:p>
        </p:txBody>
      </p:sp>
      <p:sp>
        <p:nvSpPr>
          <p:cNvPr id="4" name="Slide Number Placeholder 3"/>
          <p:cNvSpPr>
            <a:spLocks noGrp="1"/>
          </p:cNvSpPr>
          <p:nvPr>
            <p:ph type="sldNum" sz="quarter" idx="5"/>
          </p:nvPr>
        </p:nvSpPr>
        <p:spPr/>
        <p:txBody>
          <a:bodyPr/>
          <a:lstStyle/>
          <a:p>
            <a:fld id="{DEC19C2B-652D-4F69-B657-4F5BACE78C0B}" type="slidenum">
              <a:rPr lang="en-US" smtClean="0"/>
              <a:t>27</a:t>
            </a:fld>
            <a:endParaRPr lang="en-US"/>
          </a:p>
        </p:txBody>
      </p:sp>
    </p:spTree>
    <p:extLst>
      <p:ext uri="{BB962C8B-B14F-4D97-AF65-F5344CB8AC3E}">
        <p14:creationId xmlns:p14="http://schemas.microsoft.com/office/powerpoint/2010/main" val="3503808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11/9/2021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96039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39228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11/9/2021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07222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61665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11/9/2021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68813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68917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83113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88704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97504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11/9/2021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40487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35920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11/9/2021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91121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hyperlink" Target="https://www.uth.edu/sponsored-projects-administration/" TargetMode="External"/><Relationship Id="rId2" Type="http://schemas.openxmlformats.org/officeDocument/2006/relationships/hyperlink" Target="https://www.uth.edu/hoop/policy.htm?id=1448040" TargetMode="External"/><Relationship Id="rId1" Type="http://schemas.openxmlformats.org/officeDocument/2006/relationships/slideLayout" Target="../slideLayouts/slideLayout2.xml"/><Relationship Id="rId5" Type="http://schemas.openxmlformats.org/officeDocument/2006/relationships/hyperlink" Target="https://www.uth.edu/sponsored-projects-administration/tools-resources/tools-resources-documents/PAF_Cost_Transfer_%20Request_v1.pdf" TargetMode="External"/><Relationship Id="rId4" Type="http://schemas.openxmlformats.org/officeDocument/2006/relationships/hyperlink" Target="https://www.uth.edu/sponsored-projects-administration/manage/cost-transfer-request"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peoplematters.in/article/strategic-hr/accelerated-hipo-development-to-drive-innovation-and-engagement-3450" TargetMode="External"/><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hyperlink" Target="https://freepngimg.com/png/65705-states-money-falling-united-dollar-png-image-high-quality" TargetMode="Externa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grants.nih.gov/grants/policy/nihgps/nihgps.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hyperlink" Target="http://biblicalpreaching.net/2013/02/22/legitimate-exemplar-preaching/" TargetMode="External"/><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hyperlink" Target="http://kabarintens.blogspot.com/2017/09/contoh-121-skripsi-akuntansi-audit.html" TargetMode="External"/><Relationship Id="rId3" Type="http://schemas.openxmlformats.org/officeDocument/2006/relationships/diagramLayout" Target="../diagrams/layout3.xml"/><Relationship Id="rId7" Type="http://schemas.openxmlformats.org/officeDocument/2006/relationships/image" Target="../media/image9.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2.xml.rels><?xml version="1.0" encoding="UTF-8" standalone="yes"?>
<Relationships xmlns="http://schemas.openxmlformats.org/package/2006/relationships"><Relationship Id="rId3" Type="http://schemas.openxmlformats.org/officeDocument/2006/relationships/hyperlink" Target="https://grants.nih.gov/grants/electronicreceipt/files/high-level-form-change-summary-FORMS-G.pdf" TargetMode="Externa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5.xml"/><Relationship Id="rId1" Type="http://schemas.openxmlformats.org/officeDocument/2006/relationships/tags" Target="../tags/tag1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hyperlink" Target="https://commons.wikimedia.org/wiki/File:Transfer-right_left.sv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ommons.wikimedia.org/wiki/File:Singapore_Road_Signs_-_Warning_Sign_-_Other_Dangers.sv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33B80-B37A-42CA-A1FA-A7DBCCAF514E}"/>
              </a:ext>
            </a:extLst>
          </p:cNvPr>
          <p:cNvSpPr>
            <a:spLocks noGrp="1"/>
          </p:cNvSpPr>
          <p:nvPr>
            <p:ph type="ctrTitle"/>
          </p:nvPr>
        </p:nvSpPr>
        <p:spPr/>
        <p:txBody>
          <a:bodyPr>
            <a:normAutofit/>
          </a:bodyPr>
          <a:lstStyle/>
          <a:p>
            <a:pPr algn="ctr"/>
            <a:r>
              <a:rPr lang="en-US" sz="8000"/>
              <a:t>AURA</a:t>
            </a:r>
            <a:endParaRPr lang="en-US" sz="8000" dirty="0"/>
          </a:p>
        </p:txBody>
      </p:sp>
      <p:sp>
        <p:nvSpPr>
          <p:cNvPr id="3" name="Subtitle 2">
            <a:extLst>
              <a:ext uri="{FF2B5EF4-FFF2-40B4-BE49-F238E27FC236}">
                <a16:creationId xmlns:a16="http://schemas.microsoft.com/office/drawing/2014/main" id="{D4796F86-F72F-459E-9DF9-8FE40210AFC6}"/>
              </a:ext>
            </a:extLst>
          </p:cNvPr>
          <p:cNvSpPr>
            <a:spLocks noGrp="1"/>
          </p:cNvSpPr>
          <p:nvPr>
            <p:ph type="subTitle" idx="1"/>
          </p:nvPr>
        </p:nvSpPr>
        <p:spPr>
          <a:xfrm>
            <a:off x="581191" y="2469630"/>
            <a:ext cx="10993546" cy="590321"/>
          </a:xfrm>
        </p:spPr>
        <p:txBody>
          <a:bodyPr>
            <a:normAutofit/>
          </a:bodyPr>
          <a:lstStyle/>
          <a:p>
            <a:pPr algn="ctr"/>
            <a:r>
              <a:rPr lang="en-US" sz="2400"/>
              <a:t>Assembly of university research administrators</a:t>
            </a:r>
            <a:endParaRPr lang="en-US" sz="2400" dirty="0"/>
          </a:p>
        </p:txBody>
      </p:sp>
      <p:sp>
        <p:nvSpPr>
          <p:cNvPr id="4" name="TextBox 3">
            <a:extLst>
              <a:ext uri="{FF2B5EF4-FFF2-40B4-BE49-F238E27FC236}">
                <a16:creationId xmlns:a16="http://schemas.microsoft.com/office/drawing/2014/main" id="{07363069-8CE6-4E5B-9582-1D9294D1E114}"/>
              </a:ext>
            </a:extLst>
          </p:cNvPr>
          <p:cNvSpPr txBox="1"/>
          <p:nvPr/>
        </p:nvSpPr>
        <p:spPr>
          <a:xfrm>
            <a:off x="2063762" y="4317380"/>
            <a:ext cx="4572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dirty="0">
                <a:solidFill>
                  <a:prstClr val="white"/>
                </a:solidFill>
                <a:latin typeface="Gill Sans MT" panose="020B0502020104020203"/>
              </a:rPr>
              <a:t>November 9</a:t>
            </a:r>
            <a:r>
              <a:rPr kumimoji="0" lang="en-US" sz="3600" b="0" i="0" u="none" strike="noStrike" kern="1200" cap="none" spc="0" normalizeH="0" baseline="0" noProof="0" dirty="0">
                <a:ln>
                  <a:noFill/>
                </a:ln>
                <a:solidFill>
                  <a:prstClr val="white"/>
                </a:solidFill>
                <a:effectLst/>
                <a:uLnTx/>
                <a:uFillTx/>
                <a:latin typeface="Gill Sans MT" panose="020B0502020104020203"/>
                <a:ea typeface="+mn-ea"/>
                <a:cs typeface="+mn-cs"/>
              </a:rPr>
              <a:t>, 2021</a:t>
            </a:r>
          </a:p>
        </p:txBody>
      </p:sp>
      <p:pic>
        <p:nvPicPr>
          <p:cNvPr id="8" name="Picture 7">
            <a:extLst>
              <a:ext uri="{FF2B5EF4-FFF2-40B4-BE49-F238E27FC236}">
                <a16:creationId xmlns:a16="http://schemas.microsoft.com/office/drawing/2014/main" id="{2E801FA2-C8DE-47BA-B945-6C600BCBA7D0}"/>
              </a:ext>
            </a:extLst>
          </p:cNvPr>
          <p:cNvPicPr>
            <a:picLocks noChangeAspect="1"/>
          </p:cNvPicPr>
          <p:nvPr/>
        </p:nvPicPr>
        <p:blipFill>
          <a:blip r:embed="rId3"/>
          <a:stretch>
            <a:fillRect/>
          </a:stretch>
        </p:blipFill>
        <p:spPr>
          <a:xfrm>
            <a:off x="8021051" y="3777450"/>
            <a:ext cx="2622600" cy="1726192"/>
          </a:xfrm>
          <a:prstGeom prst="rect">
            <a:avLst/>
          </a:prstGeom>
        </p:spPr>
      </p:pic>
    </p:spTree>
    <p:custDataLst>
      <p:tags r:id="rId1"/>
    </p:custDataLst>
    <p:extLst>
      <p:ext uri="{BB962C8B-B14F-4D97-AF65-F5344CB8AC3E}">
        <p14:creationId xmlns:p14="http://schemas.microsoft.com/office/powerpoint/2010/main" val="1459913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EBA1A-3C86-4394-8882-6883ADD39EA8}"/>
              </a:ext>
            </a:extLst>
          </p:cNvPr>
          <p:cNvSpPr>
            <a:spLocks noGrp="1"/>
          </p:cNvSpPr>
          <p:nvPr>
            <p:ph type="title"/>
          </p:nvPr>
        </p:nvSpPr>
        <p:spPr/>
        <p:txBody>
          <a:bodyPr/>
          <a:lstStyle/>
          <a:p>
            <a:r>
              <a:rPr lang="en-US" dirty="0"/>
              <a:t>Updated cost transfers policy – Form &amp; Website</a:t>
            </a:r>
          </a:p>
        </p:txBody>
      </p:sp>
      <p:sp>
        <p:nvSpPr>
          <p:cNvPr id="5" name="Content Placeholder 2">
            <a:extLst>
              <a:ext uri="{FF2B5EF4-FFF2-40B4-BE49-F238E27FC236}">
                <a16:creationId xmlns:a16="http://schemas.microsoft.com/office/drawing/2014/main" id="{D8BC05E7-4869-4A04-97BC-0C35F95EACD2}"/>
              </a:ext>
            </a:extLst>
          </p:cNvPr>
          <p:cNvSpPr txBox="1">
            <a:spLocks/>
          </p:cNvSpPr>
          <p:nvPr/>
        </p:nvSpPr>
        <p:spPr>
          <a:xfrm>
            <a:off x="581192" y="1979720"/>
            <a:ext cx="11029615" cy="4572000"/>
          </a:xfrm>
          <a:prstGeom prst="rect">
            <a:avLst/>
          </a:prstGeom>
        </p:spPr>
        <p:txBody>
          <a:bodyPr vert="horz" lIns="91440" tIns="45720" rIns="91440" bIns="45720" numCol="2"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endParaRPr lang="en-US" sz="3200" b="1" dirty="0"/>
          </a:p>
          <a:p>
            <a:pPr marL="0" indent="0">
              <a:buFont typeface="Wingdings 2" panose="05020102010507070707" pitchFamily="18" charset="2"/>
              <a:buNone/>
            </a:pPr>
            <a:endParaRPr lang="en-US" sz="3200" b="1" dirty="0"/>
          </a:p>
          <a:p>
            <a:pPr marL="0" indent="0">
              <a:buFont typeface="Wingdings 2" panose="05020102010507070707" pitchFamily="18" charset="2"/>
              <a:buNone/>
            </a:pPr>
            <a:endParaRPr lang="en-US" sz="3200" b="1" dirty="0"/>
          </a:p>
          <a:p>
            <a:pPr marL="0" indent="0">
              <a:buFont typeface="Wingdings 2" panose="05020102010507070707" pitchFamily="18" charset="2"/>
              <a:buNone/>
            </a:pPr>
            <a:endParaRPr lang="en-US" sz="3200" b="1" dirty="0"/>
          </a:p>
          <a:p>
            <a:pPr marL="0" indent="0">
              <a:buFont typeface="Wingdings 2" panose="05020102010507070707" pitchFamily="18" charset="2"/>
              <a:buNone/>
            </a:pPr>
            <a:endParaRPr lang="en-US" sz="3200" b="1" dirty="0"/>
          </a:p>
          <a:p>
            <a:pPr marL="0" indent="0">
              <a:buFont typeface="Wingdings 2" panose="05020102010507070707" pitchFamily="18" charset="2"/>
              <a:buNone/>
            </a:pPr>
            <a:endParaRPr lang="en-US" sz="3200" b="1" dirty="0"/>
          </a:p>
        </p:txBody>
      </p:sp>
      <p:sp>
        <p:nvSpPr>
          <p:cNvPr id="7" name="Content Placeholder 6">
            <a:extLst>
              <a:ext uri="{FF2B5EF4-FFF2-40B4-BE49-F238E27FC236}">
                <a16:creationId xmlns:a16="http://schemas.microsoft.com/office/drawing/2014/main" id="{79DE9FBE-7FC1-40FB-8092-6C7121B10ADC}"/>
              </a:ext>
            </a:extLst>
          </p:cNvPr>
          <p:cNvSpPr>
            <a:spLocks noGrp="1"/>
          </p:cNvSpPr>
          <p:nvPr>
            <p:ph idx="1"/>
          </p:nvPr>
        </p:nvSpPr>
        <p:spPr/>
        <p:txBody>
          <a:bodyPr/>
          <a:lstStyle/>
          <a:p>
            <a:r>
              <a:rPr lang="en-US" dirty="0"/>
              <a:t>Policy - </a:t>
            </a:r>
            <a:r>
              <a:rPr lang="en-US" dirty="0">
                <a:hlinkClick r:id="rId2"/>
              </a:rPr>
              <a:t>https://www.uth.edu/hoop/policy.htm?id=1448040</a:t>
            </a:r>
            <a:endParaRPr lang="en-US" dirty="0"/>
          </a:p>
          <a:p>
            <a:r>
              <a:rPr lang="en-US" dirty="0"/>
              <a:t>SPA Main Website - </a:t>
            </a:r>
            <a:r>
              <a:rPr lang="en-US" dirty="0">
                <a:hlinkClick r:id="rId3"/>
              </a:rPr>
              <a:t>https://www.uth.edu/sponsored-projects-administration/</a:t>
            </a:r>
            <a:endParaRPr lang="en-US" dirty="0"/>
          </a:p>
          <a:p>
            <a:r>
              <a:rPr lang="en-US" dirty="0"/>
              <a:t>Cost Transfer Request - </a:t>
            </a:r>
            <a:r>
              <a:rPr lang="en-US" dirty="0">
                <a:hlinkClick r:id="rId4"/>
              </a:rPr>
              <a:t>https://www.uth.edu/sponsored-projects-administration/manage/cost-transfer-request</a:t>
            </a:r>
            <a:endParaRPr lang="en-US" dirty="0"/>
          </a:p>
          <a:p>
            <a:r>
              <a:rPr lang="en-US" dirty="0"/>
              <a:t>Cost Transfer Request Form - </a:t>
            </a:r>
            <a:r>
              <a:rPr lang="en-US" dirty="0">
                <a:hlinkClick r:id="rId5"/>
              </a:rPr>
              <a:t>https://www.uth.edu/sponsored-projects-administration/tools-resources/tools-resources-documents/PAF_Cost_Transfer_%20Request_v1.pdf</a:t>
            </a:r>
            <a:endParaRPr lang="en-US" dirty="0"/>
          </a:p>
        </p:txBody>
      </p:sp>
    </p:spTree>
    <p:extLst>
      <p:ext uri="{BB962C8B-B14F-4D97-AF65-F5344CB8AC3E}">
        <p14:creationId xmlns:p14="http://schemas.microsoft.com/office/powerpoint/2010/main" val="1430026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77096AE-6EAA-4A9F-8D77-EE36B35AC8DE}"/>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84739" y="2899122"/>
            <a:ext cx="5633133" cy="3168637"/>
          </a:xfrm>
        </p:spPr>
      </p:pic>
      <p:pic>
        <p:nvPicPr>
          <p:cNvPr id="18" name="Picture 17">
            <a:extLst>
              <a:ext uri="{FF2B5EF4-FFF2-40B4-BE49-F238E27FC236}">
                <a16:creationId xmlns:a16="http://schemas.microsoft.com/office/drawing/2014/main" id="{BB51DF59-20D3-4DCD-B1DE-8BAB1CE9D59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07254" y="134541"/>
            <a:ext cx="10777492" cy="6588917"/>
          </a:xfrm>
          <a:prstGeom prst="rect">
            <a:avLst/>
          </a:prstGeom>
        </p:spPr>
      </p:pic>
      <p:sp>
        <p:nvSpPr>
          <p:cNvPr id="2" name="Title 1">
            <a:extLst>
              <a:ext uri="{FF2B5EF4-FFF2-40B4-BE49-F238E27FC236}">
                <a16:creationId xmlns:a16="http://schemas.microsoft.com/office/drawing/2014/main" id="{98FB1ABA-94B9-4B90-841C-0399BD2A2BAD}"/>
              </a:ext>
            </a:extLst>
          </p:cNvPr>
          <p:cNvSpPr>
            <a:spLocks noGrp="1"/>
          </p:cNvSpPr>
          <p:nvPr>
            <p:ph type="title"/>
          </p:nvPr>
        </p:nvSpPr>
        <p:spPr/>
        <p:txBody>
          <a:bodyPr/>
          <a:lstStyle/>
          <a:p>
            <a:r>
              <a:rPr lang="en-US" dirty="0"/>
              <a:t>Accelerated/delayed spending</a:t>
            </a:r>
          </a:p>
        </p:txBody>
      </p:sp>
    </p:spTree>
    <p:extLst>
      <p:ext uri="{BB962C8B-B14F-4D97-AF65-F5344CB8AC3E}">
        <p14:creationId xmlns:p14="http://schemas.microsoft.com/office/powerpoint/2010/main" val="1326911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E8FD7-D74E-459A-8416-ACB030B0D15F}"/>
              </a:ext>
            </a:extLst>
          </p:cNvPr>
          <p:cNvSpPr>
            <a:spLocks noGrp="1"/>
          </p:cNvSpPr>
          <p:nvPr>
            <p:ph type="title"/>
          </p:nvPr>
        </p:nvSpPr>
        <p:spPr/>
        <p:txBody>
          <a:bodyPr/>
          <a:lstStyle/>
          <a:p>
            <a:r>
              <a:rPr lang="en-US" dirty="0"/>
              <a:t>Accelerated/delayed spending</a:t>
            </a:r>
          </a:p>
        </p:txBody>
      </p:sp>
      <p:sp>
        <p:nvSpPr>
          <p:cNvPr id="3" name="Content Placeholder 2">
            <a:extLst>
              <a:ext uri="{FF2B5EF4-FFF2-40B4-BE49-F238E27FC236}">
                <a16:creationId xmlns:a16="http://schemas.microsoft.com/office/drawing/2014/main" id="{E8CCD007-337A-4C5E-B7B8-1B1BB9C26D2E}"/>
              </a:ext>
            </a:extLst>
          </p:cNvPr>
          <p:cNvSpPr>
            <a:spLocks noGrp="1"/>
          </p:cNvSpPr>
          <p:nvPr>
            <p:ph idx="1"/>
          </p:nvPr>
        </p:nvSpPr>
        <p:spPr>
          <a:xfrm>
            <a:off x="581190" y="1979720"/>
            <a:ext cx="10027626" cy="4572000"/>
          </a:xfrm>
        </p:spPr>
        <p:txBody>
          <a:bodyPr numCol="1">
            <a:normAutofit fontScale="92500" lnSpcReduction="10000"/>
          </a:bodyPr>
          <a:lstStyle/>
          <a:p>
            <a:pPr marL="0" indent="0">
              <a:buNone/>
            </a:pPr>
            <a:r>
              <a:rPr lang="en-US" sz="3200" b="1" dirty="0"/>
              <a:t>NIH Grants Policy Statement:</a:t>
            </a:r>
          </a:p>
          <a:p>
            <a:pPr marL="0" indent="0">
              <a:buNone/>
            </a:pPr>
            <a:r>
              <a:rPr lang="en-US" sz="2100" dirty="0">
                <a:hlinkClick r:id="rId2"/>
              </a:rPr>
              <a:t>April 2021</a:t>
            </a:r>
            <a:endParaRPr lang="en-US" sz="2100" dirty="0"/>
          </a:p>
          <a:p>
            <a:pPr lvl="0">
              <a:lnSpc>
                <a:spcPct val="150000"/>
              </a:lnSpc>
            </a:pPr>
            <a:r>
              <a:rPr lang="en-US" sz="2400" dirty="0"/>
              <a:t>GMO monitors recipient expenditure rates by budget and                              overall project period</a:t>
            </a:r>
          </a:p>
          <a:p>
            <a:pPr lvl="0">
              <a:lnSpc>
                <a:spcPct val="150000"/>
              </a:lnSpc>
            </a:pPr>
            <a:r>
              <a:rPr lang="en-US" sz="2400" dirty="0"/>
              <a:t>Funding is provided based on effort during the period</a:t>
            </a:r>
          </a:p>
          <a:p>
            <a:pPr lvl="0">
              <a:lnSpc>
                <a:spcPct val="150000"/>
              </a:lnSpc>
            </a:pPr>
            <a:r>
              <a:rPr lang="en-US" sz="2400" dirty="0"/>
              <a:t>NIH expects the rate and types of expenditures to be consistent</a:t>
            </a:r>
          </a:p>
          <a:p>
            <a:pPr lvl="0">
              <a:lnSpc>
                <a:spcPct val="150000"/>
              </a:lnSpc>
            </a:pPr>
            <a:r>
              <a:rPr lang="en-US" sz="2400" dirty="0"/>
              <a:t>GMO reviews cash drawdowns for patterns of accelerated or delayed spending</a:t>
            </a:r>
          </a:p>
          <a:p>
            <a:pPr lvl="0">
              <a:lnSpc>
                <a:spcPct val="150000"/>
              </a:lnSpc>
            </a:pPr>
            <a:r>
              <a:rPr lang="en-US" sz="2400" dirty="0"/>
              <a:t>May indicate deficiency in recipient’s financial system or internal controls</a:t>
            </a:r>
            <a:endParaRPr lang="en-US" sz="2800" b="1" dirty="0"/>
          </a:p>
        </p:txBody>
      </p:sp>
      <p:pic>
        <p:nvPicPr>
          <p:cNvPr id="1026" name="Picture 2" descr="The Federal Budget">
            <a:extLst>
              <a:ext uri="{FF2B5EF4-FFF2-40B4-BE49-F238E27FC236}">
                <a16:creationId xmlns:a16="http://schemas.microsoft.com/office/drawing/2014/main" id="{73B734C0-6C8B-47EE-871E-20FCE4B6D7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4303" y="2658307"/>
            <a:ext cx="3596505" cy="2020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904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E8FD7-D74E-459A-8416-ACB030B0D15F}"/>
              </a:ext>
            </a:extLst>
          </p:cNvPr>
          <p:cNvSpPr>
            <a:spLocks noGrp="1"/>
          </p:cNvSpPr>
          <p:nvPr>
            <p:ph type="title"/>
          </p:nvPr>
        </p:nvSpPr>
        <p:spPr/>
        <p:txBody>
          <a:bodyPr/>
          <a:lstStyle/>
          <a:p>
            <a:r>
              <a:rPr lang="en-US" dirty="0"/>
              <a:t>Accelerated/delayed spending</a:t>
            </a:r>
          </a:p>
        </p:txBody>
      </p:sp>
      <p:graphicFrame>
        <p:nvGraphicFramePr>
          <p:cNvPr id="6" name="Content Placeholder 5">
            <a:extLst>
              <a:ext uri="{FF2B5EF4-FFF2-40B4-BE49-F238E27FC236}">
                <a16:creationId xmlns:a16="http://schemas.microsoft.com/office/drawing/2014/main" id="{D9FDDE89-EAE4-4C8B-9689-7D87DDED6C9F}"/>
              </a:ext>
            </a:extLst>
          </p:cNvPr>
          <p:cNvGraphicFramePr>
            <a:graphicFrameLocks noGrp="1"/>
          </p:cNvGraphicFramePr>
          <p:nvPr>
            <p:ph idx="1"/>
            <p:extLst>
              <p:ext uri="{D42A27DB-BD31-4B8C-83A1-F6EECF244321}">
                <p14:modId xmlns:p14="http://schemas.microsoft.com/office/powerpoint/2010/main" val="694072473"/>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1784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33B37-5420-404E-B415-6E2810B8C031}"/>
              </a:ext>
            </a:extLst>
          </p:cNvPr>
          <p:cNvSpPr>
            <a:spLocks noGrp="1"/>
          </p:cNvSpPr>
          <p:nvPr>
            <p:ph type="title"/>
          </p:nvPr>
        </p:nvSpPr>
        <p:spPr/>
        <p:txBody>
          <a:bodyPr/>
          <a:lstStyle/>
          <a:p>
            <a:r>
              <a:rPr lang="en-US" dirty="0"/>
              <a:t>Accelerated/delayed spending</a:t>
            </a:r>
          </a:p>
        </p:txBody>
      </p:sp>
      <p:pic>
        <p:nvPicPr>
          <p:cNvPr id="5" name="Content Placeholder 4">
            <a:extLst>
              <a:ext uri="{FF2B5EF4-FFF2-40B4-BE49-F238E27FC236}">
                <a16:creationId xmlns:a16="http://schemas.microsoft.com/office/drawing/2014/main" id="{57D93D7E-7555-4892-87AB-93C6FB8D80DF}"/>
              </a:ext>
            </a:extLst>
          </p:cNvPr>
          <p:cNvPicPr>
            <a:picLocks noGrp="1" noChangeAspect="1"/>
          </p:cNvPicPr>
          <p:nvPr>
            <p:ph sz="half"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75581" y="2227263"/>
            <a:ext cx="3633787" cy="3633787"/>
          </a:xfrm>
        </p:spPr>
      </p:pic>
      <p:sp>
        <p:nvSpPr>
          <p:cNvPr id="8" name="Content Placeholder 7">
            <a:extLst>
              <a:ext uri="{FF2B5EF4-FFF2-40B4-BE49-F238E27FC236}">
                <a16:creationId xmlns:a16="http://schemas.microsoft.com/office/drawing/2014/main" id="{18822F10-DB8F-44E4-A812-59F89236D29C}"/>
              </a:ext>
            </a:extLst>
          </p:cNvPr>
          <p:cNvSpPr>
            <a:spLocks noGrp="1"/>
          </p:cNvSpPr>
          <p:nvPr>
            <p:ph sz="half" idx="2"/>
          </p:nvPr>
        </p:nvSpPr>
        <p:spPr>
          <a:xfrm>
            <a:off x="6188417" y="2103716"/>
            <a:ext cx="5422392" cy="4629997"/>
          </a:xfrm>
        </p:spPr>
        <p:txBody>
          <a:bodyPr>
            <a:normAutofit lnSpcReduction="10000"/>
          </a:bodyPr>
          <a:lstStyle/>
          <a:p>
            <a:r>
              <a:rPr lang="en-US" dirty="0"/>
              <a:t>Supplies were ordered on 6/28 for a project that ended 6/30.  No supplies had been purchased on the project since it’s start one (1) year earlier.  No extension was being requested, the scope of work was complete, and the appointment ended 6/30.   </a:t>
            </a:r>
            <a:r>
              <a:rPr lang="en-US" b="1" dirty="0">
                <a:solidFill>
                  <a:srgbClr val="FF0000"/>
                </a:solidFill>
              </a:rPr>
              <a:t>DELAYED SPENDING</a:t>
            </a:r>
          </a:p>
          <a:p>
            <a:r>
              <a:rPr lang="en-US" dirty="0">
                <a:solidFill>
                  <a:schemeClr val="tx1"/>
                </a:solidFill>
              </a:rPr>
              <a:t>Lab supplies are purchased consistently every month for the first 10 months of the award at 5% of the budget.  During the next month, it increases to 20%.  </a:t>
            </a:r>
            <a:r>
              <a:rPr lang="en-US" b="1" dirty="0">
                <a:solidFill>
                  <a:srgbClr val="FF0000"/>
                </a:solidFill>
              </a:rPr>
              <a:t>ACCELERATED SPENDING</a:t>
            </a:r>
            <a:r>
              <a:rPr lang="en-US" dirty="0">
                <a:solidFill>
                  <a:schemeClr val="tx1"/>
                </a:solidFill>
              </a:rPr>
              <a:t> </a:t>
            </a:r>
          </a:p>
          <a:p>
            <a:r>
              <a:rPr lang="en-US" dirty="0"/>
              <a:t>A second server was purchased during last month of </a:t>
            </a:r>
            <a:r>
              <a:rPr lang="en-US" u="sng" dirty="0"/>
              <a:t>awarded</a:t>
            </a:r>
            <a:r>
              <a:rPr lang="en-US" dirty="0"/>
              <a:t> project period.  Upon review of the award, it was noted that the </a:t>
            </a:r>
            <a:r>
              <a:rPr lang="en-US" u="sng" dirty="0"/>
              <a:t>anticipated</a:t>
            </a:r>
            <a:r>
              <a:rPr lang="en-US" dirty="0"/>
              <a:t> award period would be for 5 years.  The budget also stated that 2 servers would be purchased to assist with the data analysis needs.  						 </a:t>
            </a:r>
            <a:r>
              <a:rPr lang="en-US" b="1" dirty="0">
                <a:solidFill>
                  <a:srgbClr val="00B050"/>
                </a:solidFill>
              </a:rPr>
              <a:t>ALLOWABLE</a:t>
            </a:r>
          </a:p>
          <a:p>
            <a:endParaRPr lang="en-US" dirty="0"/>
          </a:p>
        </p:txBody>
      </p:sp>
    </p:spTree>
    <p:extLst>
      <p:ext uri="{BB962C8B-B14F-4D97-AF65-F5344CB8AC3E}">
        <p14:creationId xmlns:p14="http://schemas.microsoft.com/office/powerpoint/2010/main" val="2743051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918498-B802-439B-B01E-25CAF58B6ED5}"/>
              </a:ext>
            </a:extLst>
          </p:cNvPr>
          <p:cNvSpPr>
            <a:spLocks noGrp="1"/>
          </p:cNvSpPr>
          <p:nvPr>
            <p:ph type="title"/>
          </p:nvPr>
        </p:nvSpPr>
        <p:spPr/>
        <p:txBody>
          <a:bodyPr/>
          <a:lstStyle/>
          <a:p>
            <a:r>
              <a:rPr lang="en-US" dirty="0"/>
              <a:t>FY21 audits – </a:t>
            </a:r>
            <a:r>
              <a:rPr lang="en-US" dirty="0" err="1"/>
              <a:t>r&amp;d</a:t>
            </a:r>
            <a:r>
              <a:rPr lang="en-US" dirty="0"/>
              <a:t> and </a:t>
            </a:r>
            <a:r>
              <a:rPr lang="en-US" dirty="0" err="1"/>
              <a:t>sefa</a:t>
            </a:r>
            <a:r>
              <a:rPr lang="en-US" dirty="0"/>
              <a:t> </a:t>
            </a:r>
          </a:p>
        </p:txBody>
      </p:sp>
      <p:graphicFrame>
        <p:nvGraphicFramePr>
          <p:cNvPr id="2" name="Content Placeholder 1">
            <a:extLst>
              <a:ext uri="{FF2B5EF4-FFF2-40B4-BE49-F238E27FC236}">
                <a16:creationId xmlns:a16="http://schemas.microsoft.com/office/drawing/2014/main" id="{572D1AA4-E2D3-474A-B443-5D41ABF5A2BC}"/>
              </a:ext>
            </a:extLst>
          </p:cNvPr>
          <p:cNvGraphicFramePr>
            <a:graphicFrameLocks noGrp="1"/>
          </p:cNvGraphicFramePr>
          <p:nvPr>
            <p:ph idx="1"/>
            <p:extLst>
              <p:ext uri="{D42A27DB-BD31-4B8C-83A1-F6EECF244321}">
                <p14:modId xmlns:p14="http://schemas.microsoft.com/office/powerpoint/2010/main" val="689106234"/>
              </p:ext>
            </p:extLst>
          </p:nvPr>
        </p:nvGraphicFramePr>
        <p:xfrm>
          <a:off x="581025" y="2181225"/>
          <a:ext cx="11029950" cy="4400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ECE550ED-175D-4958-9897-7DD58EFA6BB1}"/>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381874" y="2094044"/>
            <a:ext cx="4268655" cy="4268655"/>
          </a:xfrm>
          <a:prstGeom prst="rect">
            <a:avLst/>
          </a:prstGeom>
        </p:spPr>
      </p:pic>
    </p:spTree>
    <p:extLst>
      <p:ext uri="{BB962C8B-B14F-4D97-AF65-F5344CB8AC3E}">
        <p14:creationId xmlns:p14="http://schemas.microsoft.com/office/powerpoint/2010/main" val="2824535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F1ADD25B-0A33-4EF2-90F4-431392693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4DB6F31-1B9E-4237-84A3-0825BFDF4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9" name="Content Placeholder 28">
            <a:extLst>
              <a:ext uri="{FF2B5EF4-FFF2-40B4-BE49-F238E27FC236}">
                <a16:creationId xmlns:a16="http://schemas.microsoft.com/office/drawing/2014/main" id="{0D380BC6-235B-4CB4-990B-A8B31CDC1BF6}"/>
              </a:ext>
            </a:extLst>
          </p:cNvPr>
          <p:cNvSpPr>
            <a:spLocks noGrp="1"/>
          </p:cNvSpPr>
          <p:nvPr>
            <p:ph idx="1"/>
          </p:nvPr>
        </p:nvSpPr>
        <p:spPr>
          <a:xfrm>
            <a:off x="601255" y="631821"/>
            <a:ext cx="3409782" cy="5368929"/>
          </a:xfrm>
        </p:spPr>
        <p:txBody>
          <a:bodyPr>
            <a:normAutofit/>
          </a:bodyPr>
          <a:lstStyle/>
          <a:p>
            <a:pPr marL="0" indent="0" algn="ctr">
              <a:buNone/>
            </a:pPr>
            <a:r>
              <a:rPr lang="en-US" sz="4000" dirty="0">
                <a:solidFill>
                  <a:schemeClr val="bg1"/>
                </a:solidFill>
                <a:latin typeface="+mj-lt"/>
              </a:rPr>
              <a:t>START - 2022 TRAINING SESSIONS</a:t>
            </a:r>
          </a:p>
          <a:p>
            <a:pPr marL="0" indent="0">
              <a:buNone/>
            </a:pPr>
            <a:endParaRPr lang="en-US" dirty="0">
              <a:solidFill>
                <a:schemeClr val="bg1"/>
              </a:solidFill>
              <a:latin typeface="+mj-lt"/>
            </a:endParaRPr>
          </a:p>
          <a:p>
            <a:pPr marL="0" indent="0" algn="ctr">
              <a:buNone/>
            </a:pPr>
            <a:r>
              <a:rPr lang="en-US" sz="2800" dirty="0">
                <a:solidFill>
                  <a:schemeClr val="bg1"/>
                </a:solidFill>
                <a:latin typeface="+mj-lt"/>
              </a:rPr>
              <a:t>Locate in Learn2Succeed</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CCFD2C53-BCD3-4F90-8A3A-21717CC254C5}"/>
              </a:ext>
            </a:extLst>
          </p:cNvPr>
          <p:cNvPicPr>
            <a:picLocks noChangeAspect="1"/>
          </p:cNvPicPr>
          <p:nvPr/>
        </p:nvPicPr>
        <p:blipFill rotWithShape="1">
          <a:blip r:embed="rId2"/>
          <a:srcRect l="2626" r="12506"/>
          <a:stretch/>
        </p:blipFill>
        <p:spPr>
          <a:xfrm>
            <a:off x="4961801" y="1111641"/>
            <a:ext cx="6149260" cy="4655348"/>
          </a:xfrm>
          <a:prstGeom prst="rect">
            <a:avLst/>
          </a:prstGeom>
        </p:spPr>
      </p:pic>
    </p:spTree>
    <p:extLst>
      <p:ext uri="{BB962C8B-B14F-4D97-AF65-F5344CB8AC3E}">
        <p14:creationId xmlns:p14="http://schemas.microsoft.com/office/powerpoint/2010/main" val="1243158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376B3-2C1D-40F6-AEE2-6DCA6C42AAEF}"/>
              </a:ext>
            </a:extLst>
          </p:cNvPr>
          <p:cNvSpPr>
            <a:spLocks noGrp="1"/>
          </p:cNvSpPr>
          <p:nvPr>
            <p:ph type="title"/>
          </p:nvPr>
        </p:nvSpPr>
        <p:spPr>
          <a:xfrm>
            <a:off x="581192" y="702156"/>
            <a:ext cx="11029616" cy="813135"/>
          </a:xfrm>
        </p:spPr>
        <p:txBody>
          <a:bodyPr>
            <a:normAutofit/>
          </a:bodyPr>
          <a:lstStyle/>
          <a:p>
            <a:pPr algn="ctr"/>
            <a:r>
              <a:rPr lang="en-US" dirty="0"/>
              <a:t>START – Project status and assignments</a:t>
            </a:r>
          </a:p>
        </p:txBody>
      </p:sp>
      <p:pic>
        <p:nvPicPr>
          <p:cNvPr id="6" name="Picture 5">
            <a:extLst>
              <a:ext uri="{FF2B5EF4-FFF2-40B4-BE49-F238E27FC236}">
                <a16:creationId xmlns:a16="http://schemas.microsoft.com/office/drawing/2014/main" id="{B8352373-C55F-4FB5-A5B4-5BDDEC974867}"/>
              </a:ext>
            </a:extLst>
          </p:cNvPr>
          <p:cNvPicPr>
            <a:picLocks noChangeAspect="1"/>
          </p:cNvPicPr>
          <p:nvPr/>
        </p:nvPicPr>
        <p:blipFill>
          <a:blip r:embed="rId2"/>
          <a:stretch>
            <a:fillRect/>
          </a:stretch>
        </p:blipFill>
        <p:spPr>
          <a:xfrm>
            <a:off x="657225" y="2436375"/>
            <a:ext cx="4962525" cy="3498580"/>
          </a:xfrm>
          <a:prstGeom prst="rect">
            <a:avLst/>
          </a:prstGeom>
        </p:spPr>
      </p:pic>
      <p:sp>
        <p:nvSpPr>
          <p:cNvPr id="4" name="Content Placeholder 3">
            <a:extLst>
              <a:ext uri="{FF2B5EF4-FFF2-40B4-BE49-F238E27FC236}">
                <a16:creationId xmlns:a16="http://schemas.microsoft.com/office/drawing/2014/main" id="{60551570-94AF-4A22-A6FB-4A23303CE473}"/>
              </a:ext>
            </a:extLst>
          </p:cNvPr>
          <p:cNvSpPr>
            <a:spLocks noGrp="1"/>
          </p:cNvSpPr>
          <p:nvPr>
            <p:ph idx="1"/>
          </p:nvPr>
        </p:nvSpPr>
        <p:spPr>
          <a:xfrm>
            <a:off x="6335805" y="2180496"/>
            <a:ext cx="5275001" cy="4045683"/>
          </a:xfrm>
        </p:spPr>
        <p:txBody>
          <a:bodyPr>
            <a:normAutofit/>
          </a:bodyPr>
          <a:lstStyle/>
          <a:p>
            <a:pPr marL="0" indent="0">
              <a:buNone/>
            </a:pPr>
            <a:endParaRPr lang="en-US" dirty="0"/>
          </a:p>
          <a:p>
            <a:pPr marL="0" indent="0">
              <a:buNone/>
            </a:pPr>
            <a:endParaRPr lang="en-US" dirty="0"/>
          </a:p>
          <a:p>
            <a:pPr marL="0" indent="0" algn="ctr">
              <a:buNone/>
            </a:pPr>
            <a:r>
              <a:rPr lang="en-US" dirty="0"/>
              <a:t>GRANT PROPOSALS</a:t>
            </a:r>
          </a:p>
          <a:p>
            <a:pPr marL="0" indent="0">
              <a:buNone/>
            </a:pPr>
            <a:endParaRPr lang="en-US" dirty="0"/>
          </a:p>
          <a:p>
            <a:pPr marL="0" indent="0">
              <a:buNone/>
            </a:pPr>
            <a:r>
              <a:rPr lang="en-US" dirty="0"/>
              <a:t>Locating the Status for Grant Proposals can be found by selecting the Uploads and Reviews tab. </a:t>
            </a:r>
          </a:p>
          <a:p>
            <a:pPr marL="0" indent="0">
              <a:buNone/>
            </a:pPr>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227490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EC4D8-AC6D-458F-B01A-A0557433802F}"/>
              </a:ext>
            </a:extLst>
          </p:cNvPr>
          <p:cNvSpPr>
            <a:spLocks noGrp="1"/>
          </p:cNvSpPr>
          <p:nvPr>
            <p:ph type="title"/>
          </p:nvPr>
        </p:nvSpPr>
        <p:spPr>
          <a:xfrm>
            <a:off x="581192" y="702156"/>
            <a:ext cx="11029616" cy="813135"/>
          </a:xfrm>
        </p:spPr>
        <p:txBody>
          <a:bodyPr/>
          <a:lstStyle/>
          <a:p>
            <a:pPr algn="ctr"/>
            <a:r>
              <a:rPr lang="en-US" dirty="0"/>
              <a:t>START – project status and assignments</a:t>
            </a:r>
          </a:p>
        </p:txBody>
      </p:sp>
      <p:sp>
        <p:nvSpPr>
          <p:cNvPr id="3" name="Content Placeholder 2">
            <a:extLst>
              <a:ext uri="{FF2B5EF4-FFF2-40B4-BE49-F238E27FC236}">
                <a16:creationId xmlns:a16="http://schemas.microsoft.com/office/drawing/2014/main" id="{86F593C4-7966-4A30-B345-0A62C92BDB8E}"/>
              </a:ext>
            </a:extLst>
          </p:cNvPr>
          <p:cNvSpPr>
            <a:spLocks noGrp="1"/>
          </p:cNvSpPr>
          <p:nvPr>
            <p:ph idx="1"/>
          </p:nvPr>
        </p:nvSpPr>
        <p:spPr/>
        <p:txBody>
          <a:bodyPr/>
          <a:lstStyle/>
          <a:p>
            <a:pPr marL="0" indent="0" algn="ctr">
              <a:buNone/>
            </a:pPr>
            <a:r>
              <a:rPr lang="en-US" dirty="0"/>
              <a:t>Locating the status for an AGREEMENT can be found by selecting the assignments tab under the submission in the agreement's module.</a:t>
            </a:r>
          </a:p>
          <a:p>
            <a:pPr marL="0" indent="0" algn="ctr">
              <a:buNone/>
            </a:pPr>
            <a:endParaRPr lang="en-US" dirty="0"/>
          </a:p>
          <a:p>
            <a:pPr marL="0" indent="0" algn="ctr">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BA54A80F-8EB2-49DF-AE89-2B21F60672B6}"/>
              </a:ext>
            </a:extLst>
          </p:cNvPr>
          <p:cNvPicPr>
            <a:picLocks noChangeAspect="1"/>
          </p:cNvPicPr>
          <p:nvPr/>
        </p:nvPicPr>
        <p:blipFill>
          <a:blip r:embed="rId2"/>
          <a:stretch>
            <a:fillRect/>
          </a:stretch>
        </p:blipFill>
        <p:spPr>
          <a:xfrm>
            <a:off x="261258" y="2856322"/>
            <a:ext cx="5669280" cy="3762192"/>
          </a:xfrm>
          <a:prstGeom prst="rect">
            <a:avLst/>
          </a:prstGeom>
        </p:spPr>
      </p:pic>
      <p:pic>
        <p:nvPicPr>
          <p:cNvPr id="7" name="Picture 6">
            <a:extLst>
              <a:ext uri="{FF2B5EF4-FFF2-40B4-BE49-F238E27FC236}">
                <a16:creationId xmlns:a16="http://schemas.microsoft.com/office/drawing/2014/main" id="{3B000D6D-34A7-4A62-B96F-E27FC6409D4B}"/>
              </a:ext>
            </a:extLst>
          </p:cNvPr>
          <p:cNvPicPr>
            <a:picLocks noChangeAspect="1"/>
          </p:cNvPicPr>
          <p:nvPr/>
        </p:nvPicPr>
        <p:blipFill>
          <a:blip r:embed="rId3"/>
          <a:stretch>
            <a:fillRect/>
          </a:stretch>
        </p:blipFill>
        <p:spPr>
          <a:xfrm>
            <a:off x="6096000" y="2846798"/>
            <a:ext cx="5904411" cy="3771716"/>
          </a:xfrm>
          <a:prstGeom prst="rect">
            <a:avLst/>
          </a:prstGeom>
        </p:spPr>
      </p:pic>
    </p:spTree>
    <p:extLst>
      <p:ext uri="{BB962C8B-B14F-4D97-AF65-F5344CB8AC3E}">
        <p14:creationId xmlns:p14="http://schemas.microsoft.com/office/powerpoint/2010/main" val="1976996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ABB11-54D9-4D5F-929D-25C9D3724FA2}"/>
              </a:ext>
            </a:extLst>
          </p:cNvPr>
          <p:cNvSpPr>
            <a:spLocks noGrp="1"/>
          </p:cNvSpPr>
          <p:nvPr>
            <p:ph type="title"/>
          </p:nvPr>
        </p:nvSpPr>
        <p:spPr>
          <a:xfrm>
            <a:off x="581192" y="702156"/>
            <a:ext cx="11029616" cy="743467"/>
          </a:xfrm>
        </p:spPr>
        <p:txBody>
          <a:bodyPr/>
          <a:lstStyle/>
          <a:p>
            <a:pPr algn="ctr"/>
            <a:r>
              <a:rPr lang="en-US" dirty="0"/>
              <a:t>Start – project status and assignments	</a:t>
            </a:r>
          </a:p>
        </p:txBody>
      </p:sp>
      <p:sp>
        <p:nvSpPr>
          <p:cNvPr id="3" name="Content Placeholder 2">
            <a:extLst>
              <a:ext uri="{FF2B5EF4-FFF2-40B4-BE49-F238E27FC236}">
                <a16:creationId xmlns:a16="http://schemas.microsoft.com/office/drawing/2014/main" id="{BEB0873A-EC1E-43B0-8700-FB427E8E4914}"/>
              </a:ext>
            </a:extLst>
          </p:cNvPr>
          <p:cNvSpPr>
            <a:spLocks noGrp="1"/>
          </p:cNvSpPr>
          <p:nvPr>
            <p:ph idx="1"/>
          </p:nvPr>
        </p:nvSpPr>
        <p:spPr/>
        <p:txBody>
          <a:bodyPr/>
          <a:lstStyle/>
          <a:p>
            <a:pPr marL="0" indent="0" algn="ctr">
              <a:buNone/>
            </a:pPr>
            <a:endParaRPr lang="en-US" dirty="0"/>
          </a:p>
          <a:p>
            <a:pPr marL="0" indent="0" algn="ctr">
              <a:buNone/>
            </a:pPr>
            <a:r>
              <a:rPr lang="en-US" dirty="0"/>
              <a:t>Locating the status of PAF SETUP can be found by selecting the assignments tab under the submission in the Sponsored Projects module.</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endParaRPr lang="en-US" dirty="0"/>
          </a:p>
        </p:txBody>
      </p:sp>
      <p:pic>
        <p:nvPicPr>
          <p:cNvPr id="7" name="Picture 6">
            <a:extLst>
              <a:ext uri="{FF2B5EF4-FFF2-40B4-BE49-F238E27FC236}">
                <a16:creationId xmlns:a16="http://schemas.microsoft.com/office/drawing/2014/main" id="{172295D3-156E-4408-B10D-34D5CDBBB82B}"/>
              </a:ext>
            </a:extLst>
          </p:cNvPr>
          <p:cNvPicPr>
            <a:picLocks noChangeAspect="1"/>
          </p:cNvPicPr>
          <p:nvPr/>
        </p:nvPicPr>
        <p:blipFill>
          <a:blip r:embed="rId2"/>
          <a:stretch>
            <a:fillRect/>
          </a:stretch>
        </p:blipFill>
        <p:spPr>
          <a:xfrm>
            <a:off x="0" y="2778034"/>
            <a:ext cx="5759777" cy="4079966"/>
          </a:xfrm>
          <a:prstGeom prst="rect">
            <a:avLst/>
          </a:prstGeom>
        </p:spPr>
      </p:pic>
      <p:pic>
        <p:nvPicPr>
          <p:cNvPr id="9" name="Picture 8">
            <a:extLst>
              <a:ext uri="{FF2B5EF4-FFF2-40B4-BE49-F238E27FC236}">
                <a16:creationId xmlns:a16="http://schemas.microsoft.com/office/drawing/2014/main" id="{8554589A-FA47-49FB-A215-E013B65A02F1}"/>
              </a:ext>
            </a:extLst>
          </p:cNvPr>
          <p:cNvPicPr>
            <a:picLocks noChangeAspect="1"/>
          </p:cNvPicPr>
          <p:nvPr/>
        </p:nvPicPr>
        <p:blipFill>
          <a:blip r:embed="rId3"/>
          <a:stretch>
            <a:fillRect/>
          </a:stretch>
        </p:blipFill>
        <p:spPr>
          <a:xfrm>
            <a:off x="5759777" y="2778034"/>
            <a:ext cx="6432222" cy="4079965"/>
          </a:xfrm>
          <a:prstGeom prst="rect">
            <a:avLst/>
          </a:prstGeom>
        </p:spPr>
      </p:pic>
    </p:spTree>
    <p:extLst>
      <p:ext uri="{BB962C8B-B14F-4D97-AF65-F5344CB8AC3E}">
        <p14:creationId xmlns:p14="http://schemas.microsoft.com/office/powerpoint/2010/main" val="636548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40A83-2DEB-478D-BA50-451F9423AA68}"/>
              </a:ext>
            </a:extLst>
          </p:cNvPr>
          <p:cNvSpPr>
            <a:spLocks noGrp="1"/>
          </p:cNvSpPr>
          <p:nvPr>
            <p:ph type="title"/>
          </p:nvPr>
        </p:nvSpPr>
        <p:spPr>
          <a:xfrm>
            <a:off x="581192" y="702156"/>
            <a:ext cx="11029616" cy="743467"/>
          </a:xfrm>
        </p:spPr>
        <p:txBody>
          <a:bodyPr/>
          <a:lstStyle/>
          <a:p>
            <a:pPr algn="ctr"/>
            <a:r>
              <a:rPr lang="en-US" dirty="0" err="1"/>
              <a:t>AGENDa</a:t>
            </a:r>
            <a:endParaRPr lang="en-US" dirty="0"/>
          </a:p>
        </p:txBody>
      </p:sp>
      <p:sp>
        <p:nvSpPr>
          <p:cNvPr id="7" name="Content Placeholder 2">
            <a:extLst>
              <a:ext uri="{FF2B5EF4-FFF2-40B4-BE49-F238E27FC236}">
                <a16:creationId xmlns:a16="http://schemas.microsoft.com/office/drawing/2014/main" id="{F6DADBAD-3EC6-4528-AE54-76E1CEF1CB87}"/>
              </a:ext>
            </a:extLst>
          </p:cNvPr>
          <p:cNvSpPr>
            <a:spLocks noGrp="1"/>
          </p:cNvSpPr>
          <p:nvPr>
            <p:ph idx="1"/>
          </p:nvPr>
        </p:nvSpPr>
        <p:spPr>
          <a:xfrm>
            <a:off x="469629" y="1899630"/>
            <a:ext cx="11252742" cy="4802828"/>
          </a:xfrm>
        </p:spPr>
        <p:txBody>
          <a:bodyPr>
            <a:normAutofit/>
          </a:bodyPr>
          <a:lstStyle/>
          <a:p>
            <a:pPr lvl="0"/>
            <a:r>
              <a:rPr lang="en-US" sz="1600" dirty="0"/>
              <a:t>New Staff Introductions 											T. Sagers	</a:t>
            </a:r>
          </a:p>
          <a:p>
            <a:pPr lvl="0"/>
            <a:r>
              <a:rPr lang="en-US" sz="1600" dirty="0">
                <a:effectLst/>
                <a:ea typeface="Calibri" panose="020F0502020204030204" pitchFamily="34" charset="0"/>
                <a:cs typeface="Times New Roman" panose="02020603050405020304" pitchFamily="18" charset="0"/>
              </a:rPr>
              <a:t>Updated Cost Transfers policy - HOOP 96								S. Gary</a:t>
            </a:r>
          </a:p>
          <a:p>
            <a:pPr lvl="0"/>
            <a:r>
              <a:rPr lang="en-US" sz="1600" dirty="0">
                <a:effectLst/>
                <a:ea typeface="Calibri" panose="020F0502020204030204" pitchFamily="34" charset="0"/>
                <a:cs typeface="Times New Roman" panose="02020603050405020304" pitchFamily="18" charset="0"/>
              </a:rPr>
              <a:t>Accelerated/Delayed Spending</a:t>
            </a:r>
            <a:r>
              <a:rPr lang="en-US" sz="1600" dirty="0"/>
              <a:t>										S. Gary	</a:t>
            </a:r>
          </a:p>
          <a:p>
            <a:r>
              <a:rPr lang="en-US" sz="1600" dirty="0">
                <a:effectLst/>
                <a:ea typeface="Calibri" panose="020F0502020204030204" pitchFamily="34" charset="0"/>
                <a:cs typeface="Times New Roman" panose="02020603050405020304" pitchFamily="18" charset="0"/>
              </a:rPr>
              <a:t>FY2021 Audits - R&amp;D and SEFA										S. Gary</a:t>
            </a:r>
          </a:p>
          <a:p>
            <a:r>
              <a:rPr lang="en-US" sz="1600" dirty="0">
                <a:ea typeface="Calibri" panose="020F0502020204030204" pitchFamily="34" charset="0"/>
                <a:cs typeface="Times New Roman" panose="02020603050405020304" pitchFamily="18" charset="0"/>
              </a:rPr>
              <a:t>START - 2022 Training Sessions										T. Sagers</a:t>
            </a:r>
          </a:p>
          <a:p>
            <a:r>
              <a:rPr lang="en-US" sz="1600" dirty="0">
                <a:effectLst/>
                <a:ea typeface="Calibri" panose="020F0502020204030204" pitchFamily="34" charset="0"/>
                <a:cs typeface="Times New Roman" panose="02020603050405020304" pitchFamily="18" charset="0"/>
              </a:rPr>
              <a:t>START - Locating Project Status and Assignments							T. Sagers</a:t>
            </a:r>
          </a:p>
          <a:p>
            <a:r>
              <a:rPr lang="en-US" sz="1600" dirty="0">
                <a:ea typeface="Calibri" panose="020F0502020204030204" pitchFamily="34" charset="0"/>
                <a:cs typeface="Times New Roman" panose="02020603050405020304" pitchFamily="18" charset="0"/>
              </a:rPr>
              <a:t>ECRT upgrade													K. Vanzant</a:t>
            </a:r>
          </a:p>
          <a:p>
            <a:r>
              <a:rPr lang="en-US" sz="1600" dirty="0">
                <a:effectLst/>
                <a:ea typeface="Calibri" panose="020F0502020204030204" pitchFamily="34" charset="0"/>
                <a:cs typeface="Times New Roman" panose="02020603050405020304" pitchFamily="18" charset="0"/>
              </a:rPr>
              <a:t>NIH Application Updates/Form Changes									C. Martinez</a:t>
            </a:r>
          </a:p>
          <a:p>
            <a:r>
              <a:rPr lang="en-US" sz="1600" dirty="0">
                <a:effectLst/>
                <a:ea typeface="Calibri" panose="020F0502020204030204" pitchFamily="34" charset="0"/>
                <a:cs typeface="Times New Roman" panose="02020603050405020304" pitchFamily="18" charset="0"/>
              </a:rPr>
              <a:t>Coverage Analyses 												K. Parks</a:t>
            </a:r>
          </a:p>
          <a:p>
            <a:r>
              <a:rPr lang="en-US" sz="1600" dirty="0">
                <a:effectLst/>
                <a:ea typeface="Calibri" panose="020F0502020204030204" pitchFamily="34" charset="0"/>
                <a:cs typeface="Times New Roman" panose="02020603050405020304" pitchFamily="18" charset="0"/>
              </a:rPr>
              <a:t>CTA Budgets-START                                                                              		K. Parks</a:t>
            </a:r>
          </a:p>
          <a:p>
            <a:pPr lvl="0"/>
            <a:r>
              <a:rPr lang="en-US" sz="1600" dirty="0"/>
              <a:t>Q&amp;A</a:t>
            </a:r>
            <a:r>
              <a:rPr lang="en-US" dirty="0"/>
              <a:t>	</a:t>
            </a:r>
          </a:p>
          <a:p>
            <a:pPr lvl="0"/>
            <a:endParaRPr lang="en-US" dirty="0"/>
          </a:p>
          <a:p>
            <a:pPr lvl="0"/>
            <a:endParaRPr lang="en-US" dirty="0"/>
          </a:p>
        </p:txBody>
      </p:sp>
      <p:sp>
        <p:nvSpPr>
          <p:cNvPr id="4" name="TextBox 3">
            <a:extLst>
              <a:ext uri="{FF2B5EF4-FFF2-40B4-BE49-F238E27FC236}">
                <a16:creationId xmlns:a16="http://schemas.microsoft.com/office/drawing/2014/main" id="{34467CBE-E7CF-4660-A60E-CAFD9FC7157E}"/>
              </a:ext>
            </a:extLst>
          </p:cNvPr>
          <p:cNvSpPr txBox="1"/>
          <p:nvPr/>
        </p:nvSpPr>
        <p:spPr>
          <a:xfrm>
            <a:off x="1970843" y="5761607"/>
            <a:ext cx="7662684" cy="646331"/>
          </a:xfrm>
          <a:prstGeom prst="rect">
            <a:avLst/>
          </a:prstGeom>
          <a:noFill/>
        </p:spPr>
        <p:txBody>
          <a:bodyPr wrap="square" rtlCol="0">
            <a:spAutoFit/>
          </a:bodyPr>
          <a:lstStyle/>
          <a:p>
            <a:r>
              <a:rPr lang="en-US" sz="3600" b="1" dirty="0">
                <a:solidFill>
                  <a:srgbClr val="FF3300"/>
                </a:solidFill>
              </a:rPr>
              <a:t>Please mute and turn off cameras.</a:t>
            </a:r>
          </a:p>
        </p:txBody>
      </p:sp>
    </p:spTree>
    <p:custDataLst>
      <p:tags r:id="rId1"/>
    </p:custDataLst>
    <p:extLst>
      <p:ext uri="{BB962C8B-B14F-4D97-AF65-F5344CB8AC3E}">
        <p14:creationId xmlns:p14="http://schemas.microsoft.com/office/powerpoint/2010/main" val="1444086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A4308965-434A-4011-8316-8ABEFFED04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C910B0D-8E24-46E7-93D7-329948C60D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0"/>
            <a:ext cx="5609383" cy="952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FF215A71-CFAF-4964-A613-D07F75FC1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9035" y="453825"/>
            <a:ext cx="5596432" cy="983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9" name="Picture 8">
            <a:extLst>
              <a:ext uri="{FF2B5EF4-FFF2-40B4-BE49-F238E27FC236}">
                <a16:creationId xmlns:a16="http://schemas.microsoft.com/office/drawing/2014/main" id="{E46463A7-E64F-4181-9C6C-1946361099ED}"/>
              </a:ext>
            </a:extLst>
          </p:cNvPr>
          <p:cNvPicPr>
            <a:picLocks noChangeAspect="1"/>
          </p:cNvPicPr>
          <p:nvPr/>
        </p:nvPicPr>
        <p:blipFill>
          <a:blip r:embed="rId2"/>
          <a:stretch>
            <a:fillRect/>
          </a:stretch>
        </p:blipFill>
        <p:spPr>
          <a:xfrm>
            <a:off x="6055916" y="2180197"/>
            <a:ext cx="5609384" cy="2944926"/>
          </a:xfrm>
          <a:prstGeom prst="rect">
            <a:avLst/>
          </a:prstGeom>
        </p:spPr>
      </p:pic>
      <p:pic>
        <p:nvPicPr>
          <p:cNvPr id="3" name="Picture 2">
            <a:extLst>
              <a:ext uri="{FF2B5EF4-FFF2-40B4-BE49-F238E27FC236}">
                <a16:creationId xmlns:a16="http://schemas.microsoft.com/office/drawing/2014/main" id="{97838667-EB8A-4027-83F0-EAEF367CF54A}"/>
              </a:ext>
            </a:extLst>
          </p:cNvPr>
          <p:cNvPicPr>
            <a:picLocks noChangeAspect="1"/>
          </p:cNvPicPr>
          <p:nvPr/>
        </p:nvPicPr>
        <p:blipFill>
          <a:blip r:embed="rId3"/>
          <a:stretch>
            <a:fillRect/>
          </a:stretch>
        </p:blipFill>
        <p:spPr>
          <a:xfrm>
            <a:off x="249784" y="2180197"/>
            <a:ext cx="5596432" cy="3050055"/>
          </a:xfrm>
          <a:prstGeom prst="rect">
            <a:avLst/>
          </a:prstGeom>
        </p:spPr>
      </p:pic>
    </p:spTree>
    <p:extLst>
      <p:ext uri="{BB962C8B-B14F-4D97-AF65-F5344CB8AC3E}">
        <p14:creationId xmlns:p14="http://schemas.microsoft.com/office/powerpoint/2010/main" val="268944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E8FD7-D74E-459A-8416-ACB030B0D15F}"/>
              </a:ext>
            </a:extLst>
          </p:cNvPr>
          <p:cNvSpPr>
            <a:spLocks noGrp="1"/>
          </p:cNvSpPr>
          <p:nvPr>
            <p:ph type="title"/>
          </p:nvPr>
        </p:nvSpPr>
        <p:spPr/>
        <p:txBody>
          <a:bodyPr/>
          <a:lstStyle/>
          <a:p>
            <a:r>
              <a:rPr lang="en-US" dirty="0"/>
              <a:t>ECRT System Upgrade</a:t>
            </a:r>
          </a:p>
        </p:txBody>
      </p:sp>
      <p:sp>
        <p:nvSpPr>
          <p:cNvPr id="3" name="Content Placeholder 2">
            <a:extLst>
              <a:ext uri="{FF2B5EF4-FFF2-40B4-BE49-F238E27FC236}">
                <a16:creationId xmlns:a16="http://schemas.microsoft.com/office/drawing/2014/main" id="{E8CCD007-337A-4C5E-B7B8-1B1BB9C26D2E}"/>
              </a:ext>
            </a:extLst>
          </p:cNvPr>
          <p:cNvSpPr>
            <a:spLocks noGrp="1"/>
          </p:cNvSpPr>
          <p:nvPr>
            <p:ph idx="1"/>
          </p:nvPr>
        </p:nvSpPr>
        <p:spPr>
          <a:xfrm>
            <a:off x="581190" y="1979720"/>
            <a:ext cx="10757370" cy="4572000"/>
          </a:xfrm>
        </p:spPr>
        <p:txBody>
          <a:bodyPr numCol="1">
            <a:normAutofit/>
          </a:bodyPr>
          <a:lstStyle/>
          <a:p>
            <a:pPr marL="0" indent="0">
              <a:buNone/>
            </a:pPr>
            <a:r>
              <a:rPr lang="en-US" sz="3200" b="1" dirty="0"/>
              <a:t>ECRT upgrade:</a:t>
            </a:r>
          </a:p>
          <a:p>
            <a:r>
              <a:rPr lang="en-US" dirty="0"/>
              <a:t>UT Health is upgrading the Effort Reporting System (ECRT) to the most current version of the ECRT application now called Employee Compensation Compliance (ECC)</a:t>
            </a:r>
            <a:endParaRPr lang="en-US" sz="1000" dirty="0"/>
          </a:p>
          <a:p>
            <a:r>
              <a:rPr lang="en-US" dirty="0"/>
              <a:t>Go-Live is March 2021 with Certification for the July – February 2022 Period of Performance​</a:t>
            </a:r>
            <a:endParaRPr lang="en-US" sz="1000" dirty="0"/>
          </a:p>
          <a:p>
            <a:pPr lvl="0"/>
            <a:r>
              <a:rPr lang="en-US" dirty="0"/>
              <a:t>Main Enhancements are:</a:t>
            </a:r>
            <a:endParaRPr lang="en-US" sz="1000" dirty="0"/>
          </a:p>
          <a:p>
            <a:pPr lvl="1"/>
            <a:r>
              <a:rPr lang="en-US" dirty="0"/>
              <a:t>Project Statement certification (i.e. non-faculty and staff)</a:t>
            </a:r>
            <a:endParaRPr lang="en-US" sz="900" dirty="0"/>
          </a:p>
          <a:p>
            <a:pPr lvl="1"/>
            <a:r>
              <a:rPr lang="en-US" dirty="0"/>
              <a:t>Improved Salary Cap functionality</a:t>
            </a:r>
            <a:endParaRPr lang="en-US" sz="900" dirty="0"/>
          </a:p>
          <a:p>
            <a:pPr lvl="1"/>
            <a:r>
              <a:rPr lang="en-US" dirty="0"/>
              <a:t>Period of Performance will align with the Fiscal Year</a:t>
            </a:r>
            <a:endParaRPr lang="en-US" sz="900" dirty="0"/>
          </a:p>
          <a:p>
            <a:pPr lvl="0"/>
            <a:r>
              <a:rPr lang="en-US" dirty="0"/>
              <a:t>Data Integration is being finalized</a:t>
            </a:r>
            <a:endParaRPr lang="en-US" sz="1000" dirty="0"/>
          </a:p>
          <a:p>
            <a:pPr lvl="0"/>
            <a:r>
              <a:rPr lang="en-US" dirty="0"/>
              <a:t>Review of HOOP Policy 93 begins November 5 2021</a:t>
            </a:r>
            <a:endParaRPr lang="en-US" sz="1000" dirty="0"/>
          </a:p>
        </p:txBody>
      </p:sp>
    </p:spTree>
    <p:custDataLst>
      <p:tags r:id="rId1"/>
    </p:custDataLst>
    <p:extLst>
      <p:ext uri="{BB962C8B-B14F-4D97-AF65-F5344CB8AC3E}">
        <p14:creationId xmlns:p14="http://schemas.microsoft.com/office/powerpoint/2010/main" val="782860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NIH Form Changes – effective January 25, 2022</a:t>
            </a:r>
          </a:p>
        </p:txBody>
      </p:sp>
      <p:sp>
        <p:nvSpPr>
          <p:cNvPr id="3" name="Content Placeholder 2"/>
          <p:cNvSpPr>
            <a:spLocks noGrp="1"/>
          </p:cNvSpPr>
          <p:nvPr>
            <p:ph idx="1"/>
          </p:nvPr>
        </p:nvSpPr>
        <p:spPr/>
        <p:txBody>
          <a:bodyPr/>
          <a:lstStyle/>
          <a:p>
            <a:r>
              <a:rPr lang="en-US" dirty="0"/>
              <a:t>New Forms G package implemented for all NIH/AHRQ applications submitted on/after Jan 25</a:t>
            </a:r>
            <a:r>
              <a:rPr lang="en-US" baseline="30000" dirty="0"/>
              <a:t>th</a:t>
            </a:r>
            <a:r>
              <a:rPr lang="en-US" dirty="0"/>
              <a:t>, 2022</a:t>
            </a:r>
          </a:p>
          <a:p>
            <a:pPr lvl="1"/>
            <a:r>
              <a:rPr lang="en-US" dirty="0"/>
              <a:t>Updated forms meet revised agency standards.  See NOT-OD-22-018.</a:t>
            </a:r>
          </a:p>
          <a:p>
            <a:pPr lvl="1"/>
            <a:r>
              <a:rPr lang="en-US" dirty="0"/>
              <a:t>Review detailed updates at </a:t>
            </a:r>
            <a:r>
              <a:rPr lang="en-US" dirty="0">
                <a:hlinkClick r:id="rId3"/>
              </a:rPr>
              <a:t>https://grants.nih.gov/grants/electronicreceipt/files/high-level-form-change-summary-FORMS-G.pdf</a:t>
            </a:r>
            <a:r>
              <a:rPr lang="en-US" dirty="0"/>
              <a:t> </a:t>
            </a:r>
          </a:p>
          <a:p>
            <a:pPr marL="324000" lvl="1" indent="0">
              <a:buNone/>
            </a:pPr>
            <a:endParaRPr lang="en-US" dirty="0"/>
          </a:p>
          <a:p>
            <a:pPr marL="324000" lvl="1" indent="0">
              <a:buNone/>
            </a:pPr>
            <a:endParaRPr lang="en-US" dirty="0"/>
          </a:p>
          <a:p>
            <a:pPr marL="324000" lvl="1" indent="0">
              <a:buNone/>
            </a:pPr>
            <a:endParaRPr lang="en-US" dirty="0"/>
          </a:p>
          <a:p>
            <a:pPr marL="324000" lvl="1" indent="0">
              <a:buNone/>
            </a:pPr>
            <a:endParaRPr lang="en-US" dirty="0"/>
          </a:p>
          <a:p>
            <a:pPr marL="324000" lvl="1" indent="0">
              <a:buNone/>
            </a:pPr>
            <a:endParaRPr lang="en-US" dirty="0"/>
          </a:p>
        </p:txBody>
      </p:sp>
      <p:pic>
        <p:nvPicPr>
          <p:cNvPr id="4" name="Picture 3"/>
          <p:cNvPicPr>
            <a:picLocks noChangeAspect="1"/>
          </p:cNvPicPr>
          <p:nvPr/>
        </p:nvPicPr>
        <p:blipFill>
          <a:blip r:embed="rId4"/>
          <a:stretch>
            <a:fillRect/>
          </a:stretch>
        </p:blipFill>
        <p:spPr>
          <a:xfrm>
            <a:off x="3149354" y="3675720"/>
            <a:ext cx="6228571" cy="2647619"/>
          </a:xfrm>
          <a:prstGeom prst="rect">
            <a:avLst/>
          </a:prstGeom>
        </p:spPr>
      </p:pic>
    </p:spTree>
    <p:custDataLst>
      <p:tags r:id="rId1"/>
    </p:custDataLst>
    <p:extLst>
      <p:ext uri="{BB962C8B-B14F-4D97-AF65-F5344CB8AC3E}">
        <p14:creationId xmlns:p14="http://schemas.microsoft.com/office/powerpoint/2010/main" val="3887473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NIH </a:t>
            </a:r>
            <a:r>
              <a:rPr lang="en-US" dirty="0" err="1"/>
              <a:t>Biosketch</a:t>
            </a:r>
            <a:r>
              <a:rPr lang="en-US" dirty="0"/>
              <a:t> Updates</a:t>
            </a:r>
          </a:p>
        </p:txBody>
      </p:sp>
      <p:sp>
        <p:nvSpPr>
          <p:cNvPr id="3" name="Content Placeholder 2"/>
          <p:cNvSpPr>
            <a:spLocks noGrp="1"/>
          </p:cNvSpPr>
          <p:nvPr>
            <p:ph sz="half" idx="1"/>
          </p:nvPr>
        </p:nvSpPr>
        <p:spPr/>
        <p:txBody>
          <a:bodyPr>
            <a:normAutofit/>
          </a:bodyPr>
          <a:lstStyle/>
          <a:p>
            <a:r>
              <a:rPr lang="en-US" dirty="0"/>
              <a:t>NOT-OD-21-073 for guidance</a:t>
            </a:r>
          </a:p>
          <a:p>
            <a:r>
              <a:rPr lang="en-US" dirty="0"/>
              <a:t>Section B. ‘Positions and Honors’ has been renamed, ‘Positions, Scientific Appointments and Honors.’ </a:t>
            </a:r>
          </a:p>
          <a:p>
            <a:r>
              <a:rPr lang="en-US" dirty="0"/>
              <a:t>List all current positions and scientific appointments, both domestic and foreign. </a:t>
            </a:r>
          </a:p>
          <a:p>
            <a:pPr lvl="1"/>
            <a:r>
              <a:rPr lang="en-US" dirty="0"/>
              <a:t>Includes titled academic, professional or institutional appointments </a:t>
            </a:r>
          </a:p>
          <a:p>
            <a:pPr lvl="1"/>
            <a:r>
              <a:rPr lang="en-US" dirty="0"/>
              <a:t>Must be listed in </a:t>
            </a:r>
            <a:r>
              <a:rPr lang="en-US" b="1" u="sng" dirty="0"/>
              <a:t>reverse</a:t>
            </a:r>
            <a:r>
              <a:rPr lang="en-US" dirty="0"/>
              <a:t> chronological order </a:t>
            </a:r>
          </a:p>
          <a:p>
            <a:r>
              <a:rPr lang="en-US" dirty="0"/>
              <a:t>If all required information is not included, the </a:t>
            </a:r>
            <a:r>
              <a:rPr lang="en-US" dirty="0" err="1"/>
              <a:t>Biosketch</a:t>
            </a:r>
            <a:r>
              <a:rPr lang="en-US" dirty="0"/>
              <a:t> is incomplete</a:t>
            </a:r>
          </a:p>
          <a:p>
            <a:endParaRPr lang="en-US" dirty="0"/>
          </a:p>
        </p:txBody>
      </p:sp>
      <p:pic>
        <p:nvPicPr>
          <p:cNvPr id="5" name="Content Placeholder 4"/>
          <p:cNvPicPr>
            <a:picLocks noGrp="1" noChangeAspect="1"/>
          </p:cNvPicPr>
          <p:nvPr>
            <p:ph sz="half" idx="2"/>
          </p:nvPr>
        </p:nvPicPr>
        <p:blipFill>
          <a:blip r:embed="rId3"/>
          <a:stretch>
            <a:fillRect/>
          </a:stretch>
        </p:blipFill>
        <p:spPr>
          <a:xfrm>
            <a:off x="6909358" y="2227263"/>
            <a:ext cx="3980333" cy="3633787"/>
          </a:xfrm>
          <a:prstGeom prst="rect">
            <a:avLst/>
          </a:prstGeom>
        </p:spPr>
      </p:pic>
    </p:spTree>
    <p:custDataLst>
      <p:tags r:id="rId1"/>
    </p:custDataLst>
    <p:extLst>
      <p:ext uri="{BB962C8B-B14F-4D97-AF65-F5344CB8AC3E}">
        <p14:creationId xmlns:p14="http://schemas.microsoft.com/office/powerpoint/2010/main" val="1026179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NIH </a:t>
            </a:r>
            <a:r>
              <a:rPr lang="en-US" dirty="0" err="1"/>
              <a:t>Biosketch</a:t>
            </a:r>
            <a:r>
              <a:rPr lang="en-US" dirty="0"/>
              <a:t> updates - </a:t>
            </a:r>
            <a:r>
              <a:rPr lang="en-US" dirty="0" err="1"/>
              <a:t>cont</a:t>
            </a:r>
            <a:endParaRPr lang="en-US" dirty="0"/>
          </a:p>
        </p:txBody>
      </p:sp>
      <p:sp>
        <p:nvSpPr>
          <p:cNvPr id="3" name="Content Placeholder 2"/>
          <p:cNvSpPr>
            <a:spLocks noGrp="1"/>
          </p:cNvSpPr>
          <p:nvPr>
            <p:ph sz="half" idx="1"/>
          </p:nvPr>
        </p:nvSpPr>
        <p:spPr/>
        <p:txBody>
          <a:bodyPr/>
          <a:lstStyle/>
          <a:p>
            <a:r>
              <a:rPr lang="en-US" dirty="0"/>
              <a:t>Section D now only includes Scholastic Performance, and is </a:t>
            </a:r>
            <a:r>
              <a:rPr lang="en-US" u="sng" dirty="0"/>
              <a:t>only required</a:t>
            </a:r>
            <a:r>
              <a:rPr lang="en-US" dirty="0"/>
              <a:t> </a:t>
            </a:r>
            <a:r>
              <a:rPr lang="en-US" dirty="0" err="1"/>
              <a:t>predoctoral</a:t>
            </a:r>
            <a:r>
              <a:rPr lang="en-US" dirty="0"/>
              <a:t> and postdoctoral fellowships</a:t>
            </a:r>
          </a:p>
          <a:p>
            <a:r>
              <a:rPr lang="en-US" dirty="0"/>
              <a:t>Candidates for research supplements to promote diversity in health-related research from the undergraduate through post-doctoral levels.</a:t>
            </a:r>
          </a:p>
          <a:p>
            <a:r>
              <a:rPr lang="en-US" dirty="0"/>
              <a:t>As applicable, all applicants may include details on ongoing and completed research projects from the past three years that they want to draw attention to within the personal statement, Section A.</a:t>
            </a:r>
          </a:p>
          <a:p>
            <a:r>
              <a:rPr lang="en-US" dirty="0"/>
              <a:t>The 5-page limit for </a:t>
            </a:r>
            <a:r>
              <a:rPr lang="en-US" dirty="0" err="1"/>
              <a:t>Biosketch</a:t>
            </a:r>
            <a:r>
              <a:rPr lang="en-US" dirty="0"/>
              <a:t> has not changed</a:t>
            </a:r>
          </a:p>
          <a:p>
            <a:endParaRPr lang="en-US" dirty="0"/>
          </a:p>
        </p:txBody>
      </p:sp>
      <p:pic>
        <p:nvPicPr>
          <p:cNvPr id="5" name="Content Placeholder 4"/>
          <p:cNvPicPr>
            <a:picLocks noGrp="1" noChangeAspect="1"/>
          </p:cNvPicPr>
          <p:nvPr>
            <p:ph sz="half" idx="2"/>
          </p:nvPr>
        </p:nvPicPr>
        <p:blipFill>
          <a:blip r:embed="rId3"/>
          <a:stretch>
            <a:fillRect/>
          </a:stretch>
        </p:blipFill>
        <p:spPr>
          <a:xfrm>
            <a:off x="7140568" y="2227263"/>
            <a:ext cx="3517913" cy="3633787"/>
          </a:xfrm>
          <a:prstGeom prst="rect">
            <a:avLst/>
          </a:prstGeom>
        </p:spPr>
      </p:pic>
    </p:spTree>
    <p:custDataLst>
      <p:tags r:id="rId1"/>
    </p:custDataLst>
    <p:extLst>
      <p:ext uri="{BB962C8B-B14F-4D97-AF65-F5344CB8AC3E}">
        <p14:creationId xmlns:p14="http://schemas.microsoft.com/office/powerpoint/2010/main" val="4191037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Support Updates</a:t>
            </a:r>
          </a:p>
        </p:txBody>
      </p:sp>
      <p:sp>
        <p:nvSpPr>
          <p:cNvPr id="3" name="Content Placeholder 2"/>
          <p:cNvSpPr>
            <a:spLocks noGrp="1"/>
          </p:cNvSpPr>
          <p:nvPr>
            <p:ph idx="1"/>
          </p:nvPr>
        </p:nvSpPr>
        <p:spPr/>
        <p:txBody>
          <a:bodyPr/>
          <a:lstStyle/>
          <a:p>
            <a:r>
              <a:rPr lang="en-US" dirty="0"/>
              <a:t>To support the need for full transparency, NIH has updated forms and instructions to capture all sources of research support</a:t>
            </a:r>
          </a:p>
          <a:p>
            <a:r>
              <a:rPr lang="en-US" dirty="0"/>
              <a:t>All </a:t>
            </a:r>
            <a:r>
              <a:rPr lang="en-US" b="1" dirty="0"/>
              <a:t>projects currently under consideration</a:t>
            </a:r>
            <a:r>
              <a:rPr lang="en-US" dirty="0"/>
              <a:t> from whatever source, and </a:t>
            </a:r>
            <a:r>
              <a:rPr lang="en-US" b="1" dirty="0"/>
              <a:t>all ongoing projects</a:t>
            </a:r>
            <a:r>
              <a:rPr lang="en-US" dirty="0"/>
              <a:t>, irrespective of whether support is provided through the proposing organization, another organization or directly to the individual, and regardless of whether or not they have monetary value must be listed</a:t>
            </a:r>
          </a:p>
          <a:p>
            <a:pPr lvl="1"/>
            <a:r>
              <a:rPr lang="en-US" dirty="0"/>
              <a:t>in-kind such as office/laboratory space, equipment, supplies, or employees</a:t>
            </a:r>
          </a:p>
          <a:p>
            <a:pPr lvl="1"/>
            <a:r>
              <a:rPr lang="en-US" dirty="0"/>
              <a:t>Consulting agreements for research activity</a:t>
            </a:r>
          </a:p>
          <a:p>
            <a:pPr lvl="1"/>
            <a:r>
              <a:rPr lang="en-US" dirty="0"/>
              <a:t>Paid travel</a:t>
            </a:r>
          </a:p>
          <a:p>
            <a:r>
              <a:rPr lang="en-US" dirty="0"/>
              <a:t>Supporting documentation required for foreign activity</a:t>
            </a:r>
          </a:p>
          <a:p>
            <a:pPr lvl="1"/>
            <a:r>
              <a:rPr lang="en-US" dirty="0"/>
              <a:t>Translated copies of contracts, grants or other agreements must be provided</a:t>
            </a:r>
          </a:p>
        </p:txBody>
      </p:sp>
    </p:spTree>
    <p:custDataLst>
      <p:tags r:id="rId1"/>
    </p:custDataLst>
    <p:extLst>
      <p:ext uri="{BB962C8B-B14F-4D97-AF65-F5344CB8AC3E}">
        <p14:creationId xmlns:p14="http://schemas.microsoft.com/office/powerpoint/2010/main" val="1001545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NIH Other Support Updates</a:t>
            </a:r>
          </a:p>
        </p:txBody>
      </p:sp>
      <p:sp>
        <p:nvSpPr>
          <p:cNvPr id="3" name="Content Placeholder 2"/>
          <p:cNvSpPr>
            <a:spLocks noGrp="1"/>
          </p:cNvSpPr>
          <p:nvPr>
            <p:ph type="body" idx="1"/>
          </p:nvPr>
        </p:nvSpPr>
        <p:spPr>
          <a:xfrm>
            <a:off x="887219" y="2250892"/>
            <a:ext cx="10723590" cy="536005"/>
          </a:xfrm>
        </p:spPr>
        <p:txBody>
          <a:bodyPr/>
          <a:lstStyle/>
          <a:p>
            <a:r>
              <a:rPr lang="en-US" dirty="0">
                <a:solidFill>
                  <a:schemeClr val="tx1"/>
                </a:solidFill>
              </a:rPr>
              <a:t>Re-organized to separate funded projects from in-kind contributions</a:t>
            </a:r>
          </a:p>
          <a:p>
            <a:r>
              <a:rPr lang="en-US" dirty="0">
                <a:solidFill>
                  <a:schemeClr val="tx1"/>
                </a:solidFill>
              </a:rPr>
              <a:t>Signature block added to certify the accuracy of the information submitted</a:t>
            </a:r>
          </a:p>
        </p:txBody>
      </p:sp>
      <p:pic>
        <p:nvPicPr>
          <p:cNvPr id="5" name="Content Placeholder 4"/>
          <p:cNvPicPr>
            <a:picLocks noGrp="1" noChangeAspect="1"/>
          </p:cNvPicPr>
          <p:nvPr>
            <p:ph sz="half" idx="2"/>
          </p:nvPr>
        </p:nvPicPr>
        <p:blipFill>
          <a:blip r:embed="rId3"/>
          <a:stretch>
            <a:fillRect/>
          </a:stretch>
        </p:blipFill>
        <p:spPr>
          <a:xfrm>
            <a:off x="1203960" y="2925763"/>
            <a:ext cx="3794251" cy="3236026"/>
          </a:xfrm>
          <a:prstGeom prst="rect">
            <a:avLst/>
          </a:prstGeom>
        </p:spPr>
      </p:pic>
      <p:pic>
        <p:nvPicPr>
          <p:cNvPr id="8" name="Content Placeholder 7"/>
          <p:cNvPicPr>
            <a:picLocks noGrp="1" noChangeAspect="1"/>
          </p:cNvPicPr>
          <p:nvPr>
            <p:ph sz="quarter" idx="4"/>
          </p:nvPr>
        </p:nvPicPr>
        <p:blipFill>
          <a:blip r:embed="rId4"/>
          <a:stretch>
            <a:fillRect/>
          </a:stretch>
        </p:blipFill>
        <p:spPr>
          <a:xfrm>
            <a:off x="6790747" y="2925763"/>
            <a:ext cx="3886525" cy="3236026"/>
          </a:xfrm>
          <a:prstGeom prst="rect">
            <a:avLst/>
          </a:prstGeom>
        </p:spPr>
      </p:pic>
      <p:sp>
        <p:nvSpPr>
          <p:cNvPr id="6" name="Text Placeholder 5"/>
          <p:cNvSpPr>
            <a:spLocks noGrp="1"/>
          </p:cNvSpPr>
          <p:nvPr>
            <p:ph type="body" sz="quarter" idx="3"/>
          </p:nvPr>
        </p:nvSpPr>
        <p:spPr>
          <a:xfrm>
            <a:off x="7545808" y="5322917"/>
            <a:ext cx="5087073" cy="553373"/>
          </a:xfrm>
        </p:spPr>
        <p:txBody>
          <a:bodyPr/>
          <a:lstStyle/>
          <a:p>
            <a:r>
              <a:rPr lang="en-US" sz="1600" dirty="0"/>
              <a:t>Electronic signature only!</a:t>
            </a:r>
          </a:p>
        </p:txBody>
      </p:sp>
    </p:spTree>
    <p:custDataLst>
      <p:tags r:id="rId1"/>
    </p:custDataLst>
    <p:extLst>
      <p:ext uri="{BB962C8B-B14F-4D97-AF65-F5344CB8AC3E}">
        <p14:creationId xmlns:p14="http://schemas.microsoft.com/office/powerpoint/2010/main" val="2314576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C137-E1AB-4A54-9843-35489D696849}"/>
              </a:ext>
            </a:extLst>
          </p:cNvPr>
          <p:cNvSpPr>
            <a:spLocks noGrp="1"/>
          </p:cNvSpPr>
          <p:nvPr>
            <p:ph type="title"/>
          </p:nvPr>
        </p:nvSpPr>
        <p:spPr/>
        <p:txBody>
          <a:bodyPr anchor="ctr"/>
          <a:lstStyle/>
          <a:p>
            <a:pPr algn="ctr"/>
            <a:r>
              <a:rPr lang="en-US" dirty="0"/>
              <a:t>Coverage analysis </a:t>
            </a:r>
          </a:p>
        </p:txBody>
      </p:sp>
      <p:sp>
        <p:nvSpPr>
          <p:cNvPr id="3" name="Content Placeholder 2">
            <a:extLst>
              <a:ext uri="{FF2B5EF4-FFF2-40B4-BE49-F238E27FC236}">
                <a16:creationId xmlns:a16="http://schemas.microsoft.com/office/drawing/2014/main" id="{01B0103A-4E52-4F4E-A160-9CFA984D4BDF}"/>
              </a:ext>
            </a:extLst>
          </p:cNvPr>
          <p:cNvSpPr>
            <a:spLocks noGrp="1"/>
          </p:cNvSpPr>
          <p:nvPr>
            <p:ph idx="1"/>
          </p:nvPr>
        </p:nvSpPr>
        <p:spPr>
          <a:xfrm>
            <a:off x="474660" y="2154375"/>
            <a:ext cx="11382060" cy="3678303"/>
          </a:xfrm>
        </p:spPr>
        <p:txBody>
          <a:bodyPr>
            <a:normAutofit/>
          </a:bodyPr>
          <a:lstStyle/>
          <a:p>
            <a:pPr marL="0" lvl="0" indent="0">
              <a:buNone/>
            </a:pPr>
            <a:endParaRPr lang="en-US" sz="3200" dirty="0"/>
          </a:p>
          <a:p>
            <a:pPr marL="0" lvl="0" indent="0" algn="ctr">
              <a:buNone/>
            </a:pPr>
            <a:endParaRPr lang="en-US" sz="3900" dirty="0"/>
          </a:p>
          <a:p>
            <a:pPr marL="0" lvl="0" indent="0">
              <a:buNone/>
            </a:pPr>
            <a:endParaRPr lang="en-US" sz="2400" dirty="0"/>
          </a:p>
          <a:p>
            <a:pPr marL="0" lvl="0" indent="0">
              <a:buNone/>
            </a:pPr>
            <a:endParaRPr lang="en-US" sz="2400" dirty="0"/>
          </a:p>
        </p:txBody>
      </p:sp>
      <p:sp>
        <p:nvSpPr>
          <p:cNvPr id="4" name="TextBox 3">
            <a:extLst>
              <a:ext uri="{FF2B5EF4-FFF2-40B4-BE49-F238E27FC236}">
                <a16:creationId xmlns:a16="http://schemas.microsoft.com/office/drawing/2014/main" id="{2D5F87C8-CE78-47B0-8AC3-86FD0ABA5EAA}"/>
              </a:ext>
            </a:extLst>
          </p:cNvPr>
          <p:cNvSpPr txBox="1"/>
          <p:nvPr/>
        </p:nvSpPr>
        <p:spPr>
          <a:xfrm>
            <a:off x="335280" y="2295112"/>
            <a:ext cx="12080239" cy="6986528"/>
          </a:xfrm>
          <a:prstGeom prst="rect">
            <a:avLst/>
          </a:prstGeom>
          <a:noFill/>
        </p:spPr>
        <p:txBody>
          <a:bodyPr wrap="square" rtlCol="0">
            <a:spAutoFit/>
          </a:bodyPr>
          <a:lstStyle/>
          <a:p>
            <a:pPr defTabSz="457200"/>
            <a:r>
              <a:rPr kumimoji="0" lang="en-US" sz="2800" b="1" i="0" u="none" strike="noStrike" kern="1200" cap="none" spc="0" normalizeH="0" baseline="0" noProof="0" dirty="0">
                <a:ln>
                  <a:noFill/>
                </a:ln>
                <a:solidFill>
                  <a:prstClr val="black"/>
                </a:solidFill>
                <a:effectLst/>
                <a:uLnTx/>
                <a:uFillTx/>
                <a:latin typeface="Gill Sans MT" panose="020B0502020104020203"/>
                <a:ea typeface="+mn-ea"/>
                <a:cs typeface="+mn-cs"/>
              </a:rPr>
              <a:t>UTHealth contracted with Huron Consulting Group to complete coverage analyses.   (Effective: </a:t>
            </a:r>
            <a:r>
              <a:rPr lang="en-US" sz="2800" b="1" u="sng" dirty="0">
                <a:solidFill>
                  <a:prstClr val="black"/>
                </a:solidFill>
              </a:rPr>
              <a:t>01/01/2021)</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Gill Sans MT" panose="020B0502020104020203"/>
                <a:ea typeface="+mn-ea"/>
                <a:cs typeface="+mn-cs"/>
              </a:rPr>
              <a:t>            </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457200" lvl="0" indent="-457200" defTabSz="457200">
              <a:buFont typeface="Arial" panose="020B0604020202020204" pitchFamily="34" charset="0"/>
              <a:buChar char="•"/>
            </a:pPr>
            <a:r>
              <a:rPr kumimoji="0" lang="en-US" sz="2800" b="0" i="0" u="none" strike="noStrike" kern="1200" cap="none" spc="0" normalizeH="0" baseline="0" noProof="0" dirty="0">
                <a:ln>
                  <a:noFill/>
                </a:ln>
                <a:solidFill>
                  <a:prstClr val="black"/>
                </a:solidFill>
                <a:effectLst/>
                <a:uLnTx/>
                <a:uFillTx/>
                <a:latin typeface="Gill Sans MT" panose="020B0502020104020203"/>
                <a:ea typeface="+mn-ea"/>
                <a:cs typeface="+mn-cs"/>
              </a:rPr>
              <a:t>Industry </a:t>
            </a:r>
            <a:r>
              <a:rPr lang="en-US" sz="2800" dirty="0">
                <a:solidFill>
                  <a:prstClr val="black"/>
                </a:solidFill>
                <a:latin typeface="Gill Sans MT" panose="020B0502020104020203"/>
              </a:rPr>
              <a:t>sponsored/</a:t>
            </a:r>
            <a:r>
              <a:rPr kumimoji="0" lang="en-US" sz="2800" b="0" i="0" u="none" strike="noStrike" kern="1200" cap="none" spc="0" normalizeH="0" baseline="0" noProof="0" dirty="0">
                <a:ln>
                  <a:noFill/>
                </a:ln>
                <a:solidFill>
                  <a:prstClr val="black"/>
                </a:solidFill>
                <a:effectLst/>
                <a:uLnTx/>
                <a:uFillTx/>
                <a:latin typeface="Gill Sans MT" panose="020B0502020104020203"/>
                <a:ea typeface="+mn-ea"/>
                <a:cs typeface="+mn-cs"/>
              </a:rPr>
              <a:t>initiated clinical </a:t>
            </a:r>
            <a:r>
              <a:rPr lang="en-US" sz="2800" dirty="0">
                <a:solidFill>
                  <a:prstClr val="black"/>
                </a:solidFill>
              </a:rPr>
              <a:t>studies- Departments must budget </a:t>
            </a:r>
            <a:r>
              <a:rPr kumimoji="0" lang="en-US" sz="2800" b="0" i="0" u="none" strike="noStrike" kern="1200" cap="none" spc="0" normalizeH="0" baseline="0" noProof="0" dirty="0">
                <a:ln>
                  <a:noFill/>
                </a:ln>
                <a:solidFill>
                  <a:prstClr val="black"/>
                </a:solidFill>
                <a:effectLst/>
                <a:uLnTx/>
                <a:uFillTx/>
                <a:latin typeface="Gill Sans MT" panose="020B0502020104020203"/>
                <a:ea typeface="+mn-ea"/>
                <a:cs typeface="+mn-cs"/>
              </a:rPr>
              <a:t>accordingly</a:t>
            </a:r>
          </a:p>
          <a:p>
            <a:pPr lvl="0" defTabSz="457200"/>
            <a:endParaRPr kumimoji="0" lang="en-US" sz="2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342900" lvl="0" indent="-342900" defTabSz="457200">
              <a:buFont typeface="Arial" panose="020B0604020202020204" pitchFamily="34" charset="0"/>
              <a:buChar char="•"/>
              <a:defRPr/>
            </a:pPr>
            <a:r>
              <a:rPr lang="en-US" sz="2800" dirty="0">
                <a:solidFill>
                  <a:prstClr val="black"/>
                </a:solidFill>
                <a:latin typeface="Gill Sans MT" panose="020B0502020104020203"/>
              </a:rPr>
              <a:t> </a:t>
            </a:r>
            <a:r>
              <a:rPr kumimoji="0" lang="en-US" sz="2800" b="0" i="0" u="none" strike="noStrike" kern="1200" cap="none" spc="0" normalizeH="0" baseline="0" noProof="0" dirty="0">
                <a:ln>
                  <a:noFill/>
                </a:ln>
                <a:solidFill>
                  <a:prstClr val="black"/>
                </a:solidFill>
                <a:effectLst/>
                <a:uLnTx/>
                <a:uFillTx/>
                <a:latin typeface="Gill Sans MT" panose="020B0502020104020203"/>
                <a:ea typeface="+mn-ea"/>
                <a:cs typeface="+mn-cs"/>
              </a:rPr>
              <a:t>Non-Industry Initiated Clinical Studies-SPA will cover costs-</a:t>
            </a:r>
            <a:endParaRPr lang="en-US" sz="2400" dirty="0">
              <a:solidFill>
                <a:prstClr val="black"/>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Gill Sans MT" panose="020B0502020104020203"/>
              </a:rPr>
              <a:t>	</a:t>
            </a:r>
            <a:endParaRPr kumimoji="0" lang="en-US" sz="2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Gill Sans MT" panose="020B0502020104020203"/>
                <a:ea typeface="+mn-ea"/>
                <a:cs typeface="+mn-cs"/>
              </a:rPr>
              <a:t> </a:t>
            </a:r>
          </a:p>
          <a:p>
            <a:pPr defTabSz="457200"/>
            <a:r>
              <a:rPr lang="en-US" sz="2800" dirty="0">
                <a:solidFill>
                  <a:prstClr val="black"/>
                </a:solidFill>
                <a:latin typeface="Gill Sans MT" panose="020B0502020104020203"/>
              </a:rPr>
              <a:t>  </a:t>
            </a:r>
          </a:p>
          <a:p>
            <a:pPr marL="457200" marR="0" lvl="0" indent="-457200" algn="l" defTabSz="457200" rtl="0" eaLnBrk="1" fontAlgn="auto" latinLnBrk="0" hangingPunct="1">
              <a:lnSpc>
                <a:spcPct val="100000"/>
              </a:lnSpc>
              <a:spcBef>
                <a:spcPts val="0"/>
              </a:spcBef>
              <a:spcAft>
                <a:spcPts val="0"/>
              </a:spcAft>
              <a:buClrTx/>
              <a:buSzTx/>
              <a:buFontTx/>
              <a:buChar char="-"/>
              <a:tabLst/>
              <a:defRPr/>
            </a:pPr>
            <a:endParaRPr lang="en-US" sz="2800" dirty="0">
              <a:solidFill>
                <a:prstClr val="black"/>
              </a:solidFill>
              <a:latin typeface="Gill Sans MT" panose="020B0502020104020203"/>
            </a:endParaRPr>
          </a:p>
          <a:p>
            <a:pPr marL="457200" marR="0" lvl="0" indent="-457200" algn="l" defTabSz="457200" rtl="0" eaLnBrk="1" fontAlgn="auto" latinLnBrk="0" hangingPunct="1">
              <a:lnSpc>
                <a:spcPct val="100000"/>
              </a:lnSpc>
              <a:spcBef>
                <a:spcPts val="0"/>
              </a:spcBef>
              <a:spcAft>
                <a:spcPts val="0"/>
              </a:spcAft>
              <a:buClrTx/>
              <a:buSzTx/>
              <a:buFontTx/>
              <a:buChar char="-"/>
              <a:tabLst/>
              <a:defRPr/>
            </a:pPr>
            <a:endParaRPr lang="en-US" sz="2800" dirty="0">
              <a:solidFill>
                <a:prstClr val="black"/>
              </a:solidFill>
              <a:latin typeface="Gill Sans MT" panose="020B0502020104020203"/>
            </a:endParaRPr>
          </a:p>
          <a:p>
            <a:pPr lvl="0" defTabSz="457200">
              <a:defRPr/>
            </a:pPr>
            <a:endParaRPr lang="en-US" sz="2800" dirty="0">
              <a:solidFill>
                <a:prstClr val="black"/>
              </a:solidFill>
            </a:endParaRPr>
          </a:p>
          <a:p>
            <a:pPr marL="457200" marR="0" lvl="0" indent="-457200" algn="l" defTabSz="457200" rtl="0" eaLnBrk="1" fontAlgn="auto" latinLnBrk="0" hangingPunct="1">
              <a:lnSpc>
                <a:spcPct val="100000"/>
              </a:lnSpc>
              <a:spcBef>
                <a:spcPts val="0"/>
              </a:spcBef>
              <a:spcAft>
                <a:spcPts val="0"/>
              </a:spcAft>
              <a:buClrTx/>
              <a:buSzTx/>
              <a:buFontTx/>
              <a:buChar char="-"/>
              <a:tabLst/>
              <a:defRPr/>
            </a:pPr>
            <a:endParaRPr lang="en-US" sz="2800" dirty="0">
              <a:solidFill>
                <a:prstClr val="black"/>
              </a:solidFill>
              <a:latin typeface="Gill Sans MT" panose="020B0502020104020203"/>
            </a:endParaRPr>
          </a:p>
        </p:txBody>
      </p:sp>
    </p:spTree>
    <p:custDataLst>
      <p:tags r:id="rId1"/>
    </p:custDataLst>
    <p:extLst>
      <p:ext uri="{BB962C8B-B14F-4D97-AF65-F5344CB8AC3E}">
        <p14:creationId xmlns:p14="http://schemas.microsoft.com/office/powerpoint/2010/main" val="3308217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C137-E1AB-4A54-9843-35489D696849}"/>
              </a:ext>
            </a:extLst>
          </p:cNvPr>
          <p:cNvSpPr>
            <a:spLocks noGrp="1"/>
          </p:cNvSpPr>
          <p:nvPr>
            <p:ph type="title"/>
          </p:nvPr>
        </p:nvSpPr>
        <p:spPr/>
        <p:txBody>
          <a:bodyPr anchor="ctr"/>
          <a:lstStyle/>
          <a:p>
            <a:pPr algn="ctr"/>
            <a:r>
              <a:rPr lang="en-US" dirty="0"/>
              <a:t>Coverage analysis </a:t>
            </a:r>
          </a:p>
        </p:txBody>
      </p:sp>
      <p:sp>
        <p:nvSpPr>
          <p:cNvPr id="3" name="Content Placeholder 2">
            <a:extLst>
              <a:ext uri="{FF2B5EF4-FFF2-40B4-BE49-F238E27FC236}">
                <a16:creationId xmlns:a16="http://schemas.microsoft.com/office/drawing/2014/main" id="{01B0103A-4E52-4F4E-A160-9CFA984D4BDF}"/>
              </a:ext>
            </a:extLst>
          </p:cNvPr>
          <p:cNvSpPr>
            <a:spLocks noGrp="1"/>
          </p:cNvSpPr>
          <p:nvPr>
            <p:ph idx="1"/>
          </p:nvPr>
        </p:nvSpPr>
        <p:spPr>
          <a:xfrm>
            <a:off x="474660" y="2154375"/>
            <a:ext cx="10338341" cy="3678303"/>
          </a:xfrm>
        </p:spPr>
        <p:txBody>
          <a:bodyPr>
            <a:normAutofit/>
          </a:bodyPr>
          <a:lstStyle/>
          <a:p>
            <a:pPr marL="0" lvl="0" indent="0">
              <a:buNone/>
            </a:pPr>
            <a:endParaRPr lang="en-US" sz="3200" dirty="0"/>
          </a:p>
          <a:p>
            <a:pPr marL="0" lvl="0" indent="0" algn="ctr">
              <a:buNone/>
            </a:pPr>
            <a:endParaRPr lang="en-US" sz="3900" dirty="0"/>
          </a:p>
          <a:p>
            <a:pPr marL="0" lvl="0" indent="0">
              <a:buNone/>
            </a:pPr>
            <a:endParaRPr lang="en-US" sz="2400" dirty="0"/>
          </a:p>
          <a:p>
            <a:pPr marL="0" lvl="0" indent="0">
              <a:buNone/>
            </a:pPr>
            <a:endParaRPr lang="en-US" sz="2400" dirty="0"/>
          </a:p>
        </p:txBody>
      </p:sp>
      <p:sp>
        <p:nvSpPr>
          <p:cNvPr id="4" name="TextBox 3">
            <a:extLst>
              <a:ext uri="{FF2B5EF4-FFF2-40B4-BE49-F238E27FC236}">
                <a16:creationId xmlns:a16="http://schemas.microsoft.com/office/drawing/2014/main" id="{2D5F87C8-CE78-47B0-8AC3-86FD0ABA5EAA}"/>
              </a:ext>
            </a:extLst>
          </p:cNvPr>
          <p:cNvSpPr txBox="1"/>
          <p:nvPr/>
        </p:nvSpPr>
        <p:spPr>
          <a:xfrm>
            <a:off x="1296781" y="2264632"/>
            <a:ext cx="8924179" cy="5262979"/>
          </a:xfrm>
          <a:prstGeom prst="rect">
            <a:avLst/>
          </a:prstGeom>
          <a:noFill/>
        </p:spPr>
        <p:txBody>
          <a:bodyPr wrap="square" rtlCol="0">
            <a:spAutoFit/>
          </a:bodyPr>
          <a:lstStyle/>
          <a:p>
            <a:pPr algn="ctr" defTabSz="457200"/>
            <a:r>
              <a:rPr lang="en-US" sz="2800" b="1" u="sng" dirty="0">
                <a:solidFill>
                  <a:prstClr val="black"/>
                </a:solidFill>
                <a:latin typeface="Gill Sans MT" panose="020B0502020104020203"/>
              </a:rPr>
              <a:t>Benefits</a:t>
            </a:r>
            <a:endParaRPr kumimoji="0" lang="en-US" sz="2800" b="1" i="0" u="sng"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Gill Sans MT" panose="020B0502020104020203"/>
                <a:ea typeface="+mn-ea"/>
                <a:cs typeface="+mn-cs"/>
              </a:rPr>
              <a:t> </a:t>
            </a:r>
            <a:r>
              <a:rPr kumimoji="0" lang="en-US" sz="2800" b="0" i="0" u="none" strike="noStrike" kern="1200" cap="none" spc="0" normalizeH="0" baseline="0" noProof="0" dirty="0">
                <a:ln>
                  <a:noFill/>
                </a:ln>
                <a:solidFill>
                  <a:prstClr val="black"/>
                </a:solidFill>
                <a:effectLst/>
                <a:uLnTx/>
                <a:uFillTx/>
                <a:latin typeface="Gill Sans MT" panose="020B0502020104020203"/>
                <a:ea typeface="+mn-ea"/>
                <a:cs typeface="+mn-cs"/>
              </a:rPr>
              <a:t>-  Workload shift from study staff and SPA to Huron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defTabSz="457200"/>
            <a:r>
              <a:rPr lang="en-US" sz="2800" dirty="0">
                <a:solidFill>
                  <a:prstClr val="black"/>
                </a:solidFill>
                <a:latin typeface="Gill Sans MT" panose="020B0502020104020203"/>
              </a:rPr>
              <a:t>  -</a:t>
            </a:r>
            <a:r>
              <a:rPr lang="en-US" sz="2800" dirty="0">
                <a:solidFill>
                  <a:prstClr val="black"/>
                </a:solidFill>
              </a:rPr>
              <a:t>Decreased turnaround time</a:t>
            </a:r>
          </a:p>
          <a:p>
            <a:pPr defTabSz="457200"/>
            <a:endParaRPr lang="en-US" sz="2800" dirty="0">
              <a:solidFill>
                <a:prstClr val="black"/>
              </a:solidFill>
            </a:endParaRPr>
          </a:p>
          <a:p>
            <a:pPr marR="0" lvl="0" algn="l" defTabSz="457200" rtl="0" eaLnBrk="1" fontAlgn="auto" latinLnBrk="0" hangingPunct="1">
              <a:lnSpc>
                <a:spcPct val="100000"/>
              </a:lnSpc>
              <a:spcBef>
                <a:spcPts val="0"/>
              </a:spcBef>
              <a:spcAft>
                <a:spcPts val="0"/>
              </a:spcAft>
              <a:buClrTx/>
              <a:buSzTx/>
              <a:tabLst/>
              <a:defRPr/>
            </a:pPr>
            <a:r>
              <a:rPr lang="en-US" sz="2800" dirty="0">
                <a:solidFill>
                  <a:prstClr val="black"/>
                </a:solidFill>
                <a:latin typeface="Gill Sans MT" panose="020B0502020104020203"/>
              </a:rPr>
              <a:t> -</a:t>
            </a:r>
            <a:r>
              <a:rPr lang="en-US" sz="2800" i="1" u="sng" dirty="0">
                <a:solidFill>
                  <a:prstClr val="black"/>
                </a:solidFill>
                <a:latin typeface="Gill Sans MT" panose="020B0502020104020203"/>
              </a:rPr>
              <a:t>Strengthened Research Billing Compliance</a:t>
            </a:r>
          </a:p>
          <a:p>
            <a:pPr marR="0" lvl="0" algn="l" defTabSz="457200" rtl="0" eaLnBrk="1" fontAlgn="auto" latinLnBrk="0" hangingPunct="1">
              <a:lnSpc>
                <a:spcPct val="100000"/>
              </a:lnSpc>
              <a:spcBef>
                <a:spcPts val="0"/>
              </a:spcBef>
              <a:spcAft>
                <a:spcPts val="0"/>
              </a:spcAft>
              <a:buClrTx/>
              <a:buSzTx/>
              <a:tabLst/>
              <a:defRPr/>
            </a:pPr>
            <a:endParaRPr lang="en-US" sz="2800" dirty="0">
              <a:solidFill>
                <a:prstClr val="black"/>
              </a:solidFill>
              <a:latin typeface="Gill Sans MT" panose="020B0502020104020203"/>
            </a:endParaRPr>
          </a:p>
          <a:p>
            <a:pPr marL="457200" marR="0" lvl="0" indent="-457200" algn="l" defTabSz="457200" rtl="0" eaLnBrk="1" fontAlgn="auto" latinLnBrk="0" hangingPunct="1">
              <a:lnSpc>
                <a:spcPct val="100000"/>
              </a:lnSpc>
              <a:spcBef>
                <a:spcPts val="0"/>
              </a:spcBef>
              <a:spcAft>
                <a:spcPts val="0"/>
              </a:spcAft>
              <a:buClrTx/>
              <a:buSzTx/>
              <a:buFontTx/>
              <a:buChar char="-"/>
              <a:tabLst/>
              <a:defRPr/>
            </a:pPr>
            <a:endParaRPr lang="en-US" sz="2800" dirty="0">
              <a:solidFill>
                <a:prstClr val="black"/>
              </a:solidFill>
              <a:latin typeface="Gill Sans MT" panose="020B0502020104020203"/>
            </a:endParaRPr>
          </a:p>
          <a:p>
            <a:pPr marL="457200" marR="0" lvl="0" indent="-457200" algn="l" defTabSz="457200" rtl="0" eaLnBrk="1" fontAlgn="auto" latinLnBrk="0" hangingPunct="1">
              <a:lnSpc>
                <a:spcPct val="100000"/>
              </a:lnSpc>
              <a:spcBef>
                <a:spcPts val="0"/>
              </a:spcBef>
              <a:spcAft>
                <a:spcPts val="0"/>
              </a:spcAft>
              <a:buClrTx/>
              <a:buSzTx/>
              <a:buFontTx/>
              <a:buChar char="-"/>
              <a:tabLst/>
              <a:defRPr/>
            </a:pPr>
            <a:endParaRPr lang="en-US" sz="2800" dirty="0">
              <a:solidFill>
                <a:prstClr val="black"/>
              </a:solidFill>
              <a:latin typeface="Gill Sans MT" panose="020B0502020104020203"/>
            </a:endParaRPr>
          </a:p>
          <a:p>
            <a:pPr lvl="0" defTabSz="457200">
              <a:defRPr/>
            </a:pPr>
            <a:endParaRPr lang="en-US" sz="2800" dirty="0">
              <a:solidFill>
                <a:prstClr val="black"/>
              </a:solidFill>
            </a:endParaRPr>
          </a:p>
          <a:p>
            <a:pPr marL="457200" marR="0" lvl="0" indent="-457200" algn="l" defTabSz="457200" rtl="0" eaLnBrk="1" fontAlgn="auto" latinLnBrk="0" hangingPunct="1">
              <a:lnSpc>
                <a:spcPct val="100000"/>
              </a:lnSpc>
              <a:spcBef>
                <a:spcPts val="0"/>
              </a:spcBef>
              <a:spcAft>
                <a:spcPts val="0"/>
              </a:spcAft>
              <a:buClrTx/>
              <a:buSzTx/>
              <a:buFontTx/>
              <a:buChar char="-"/>
              <a:tabLst/>
              <a:defRPr/>
            </a:pPr>
            <a:endParaRPr lang="en-US" sz="2800" dirty="0">
              <a:solidFill>
                <a:prstClr val="black"/>
              </a:solidFill>
              <a:latin typeface="Gill Sans MT" panose="020B0502020104020203"/>
            </a:endParaRPr>
          </a:p>
        </p:txBody>
      </p:sp>
    </p:spTree>
    <p:custDataLst>
      <p:tags r:id="rId1"/>
    </p:custDataLst>
    <p:extLst>
      <p:ext uri="{BB962C8B-B14F-4D97-AF65-F5344CB8AC3E}">
        <p14:creationId xmlns:p14="http://schemas.microsoft.com/office/powerpoint/2010/main" val="4289454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C137-E1AB-4A54-9843-35489D696849}"/>
              </a:ext>
            </a:extLst>
          </p:cNvPr>
          <p:cNvSpPr>
            <a:spLocks noGrp="1"/>
          </p:cNvSpPr>
          <p:nvPr>
            <p:ph type="title"/>
          </p:nvPr>
        </p:nvSpPr>
        <p:spPr/>
        <p:txBody>
          <a:bodyPr anchor="ctr"/>
          <a:lstStyle/>
          <a:p>
            <a:pPr algn="ctr"/>
            <a:r>
              <a:rPr lang="en-US" dirty="0"/>
              <a:t>Coverage analysis</a:t>
            </a:r>
          </a:p>
        </p:txBody>
      </p:sp>
      <p:sp>
        <p:nvSpPr>
          <p:cNvPr id="3" name="Content Placeholder 2">
            <a:extLst>
              <a:ext uri="{FF2B5EF4-FFF2-40B4-BE49-F238E27FC236}">
                <a16:creationId xmlns:a16="http://schemas.microsoft.com/office/drawing/2014/main" id="{01B0103A-4E52-4F4E-A160-9CFA984D4BDF}"/>
              </a:ext>
            </a:extLst>
          </p:cNvPr>
          <p:cNvSpPr>
            <a:spLocks noGrp="1"/>
          </p:cNvSpPr>
          <p:nvPr>
            <p:ph idx="1"/>
          </p:nvPr>
        </p:nvSpPr>
        <p:spPr>
          <a:xfrm>
            <a:off x="474660" y="2154375"/>
            <a:ext cx="10338341" cy="3678303"/>
          </a:xfrm>
        </p:spPr>
        <p:txBody>
          <a:bodyPr>
            <a:normAutofit/>
          </a:bodyPr>
          <a:lstStyle/>
          <a:p>
            <a:pPr marL="0" lvl="0" indent="0">
              <a:buNone/>
            </a:pPr>
            <a:endParaRPr lang="en-US" sz="3200" dirty="0"/>
          </a:p>
          <a:p>
            <a:pPr marL="0" lvl="0" indent="0" algn="ctr">
              <a:buNone/>
            </a:pPr>
            <a:endParaRPr lang="en-US" sz="3900" dirty="0"/>
          </a:p>
          <a:p>
            <a:pPr marL="0" lvl="0" indent="0">
              <a:buNone/>
            </a:pPr>
            <a:endParaRPr lang="en-US" sz="2400" dirty="0"/>
          </a:p>
          <a:p>
            <a:pPr marL="0" lvl="0" indent="0">
              <a:buNone/>
            </a:pPr>
            <a:endParaRPr lang="en-US" sz="2400" dirty="0"/>
          </a:p>
        </p:txBody>
      </p:sp>
      <p:sp>
        <p:nvSpPr>
          <p:cNvPr id="4" name="TextBox 3">
            <a:extLst>
              <a:ext uri="{FF2B5EF4-FFF2-40B4-BE49-F238E27FC236}">
                <a16:creationId xmlns:a16="http://schemas.microsoft.com/office/drawing/2014/main" id="{2D5F87C8-CE78-47B0-8AC3-86FD0ABA5EAA}"/>
              </a:ext>
            </a:extLst>
          </p:cNvPr>
          <p:cNvSpPr txBox="1"/>
          <p:nvPr/>
        </p:nvSpPr>
        <p:spPr>
          <a:xfrm>
            <a:off x="581193" y="2295112"/>
            <a:ext cx="11610808" cy="61247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Gill Sans MT" panose="020B0502020104020203"/>
                <a:ea typeface="+mn-ea"/>
                <a:cs typeface="+mn-cs"/>
              </a:rPr>
              <a:t>Tracking in START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Gill Sans MT" panose="020B0502020104020203"/>
              <a:ea typeface="+mn-ea"/>
              <a:cs typeface="+mn-cs"/>
            </a:endParaRPr>
          </a:p>
          <a:p>
            <a:r>
              <a:rPr kumimoji="0" lang="en-US" sz="2800" b="1" i="0" u="none" strike="noStrike" kern="1200" cap="none" spc="0" normalizeH="0" baseline="0" noProof="0" dirty="0">
                <a:ln>
                  <a:noFill/>
                </a:ln>
                <a:solidFill>
                  <a:prstClr val="black"/>
                </a:solidFill>
                <a:effectLst/>
                <a:uLnTx/>
                <a:uFillTx/>
                <a:latin typeface="Gill Sans MT" panose="020B0502020104020203"/>
                <a:ea typeface="+mn-ea"/>
                <a:cs typeface="+mn-cs"/>
              </a:rPr>
              <a:t> </a:t>
            </a:r>
            <a:r>
              <a:rPr kumimoji="0" lang="en-US" sz="2800" b="0" i="0" u="none" strike="noStrike" kern="1200" cap="none" spc="0" normalizeH="0" baseline="0" noProof="0" dirty="0">
                <a:ln>
                  <a:noFill/>
                </a:ln>
                <a:solidFill>
                  <a:prstClr val="black"/>
                </a:solidFill>
                <a:effectLst/>
                <a:uLnTx/>
                <a:uFillTx/>
                <a:latin typeface="Gill Sans MT" panose="020B0502020104020203"/>
                <a:ea typeface="+mn-ea"/>
                <a:cs typeface="+mn-cs"/>
              </a:rPr>
              <a:t>-  </a:t>
            </a:r>
            <a:r>
              <a:rPr lang="en-US" sz="2800" dirty="0">
                <a:solidFill>
                  <a:schemeClr val="tx2"/>
                </a:solidFill>
              </a:rPr>
              <a:t>START AGT record for CA’s are built by CRFA team in SPA</a:t>
            </a:r>
          </a:p>
          <a:p>
            <a:endParaRPr lang="en-US" sz="2800" dirty="0">
              <a:solidFill>
                <a:schemeClr val="tx2"/>
              </a:solidFill>
            </a:endParaRPr>
          </a:p>
          <a:p>
            <a:r>
              <a:rPr lang="en-US" sz="2800" dirty="0">
                <a:solidFill>
                  <a:schemeClr val="tx2"/>
                </a:solidFill>
              </a:rPr>
              <a:t> -“CA assigned to Huron” is a status in START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dirty="0">
              <a:solidFill>
                <a:schemeClr val="tx2"/>
              </a:solidFill>
            </a:endParaRPr>
          </a:p>
          <a:p>
            <a:pPr defTabSz="457200"/>
            <a:r>
              <a:rPr lang="en-US" sz="2800" dirty="0">
                <a:solidFill>
                  <a:schemeClr val="tx2"/>
                </a:solidFill>
              </a:rPr>
              <a:t>  -When returned from Huron record is noted as “CA –Approved”  or “CA- Approved- Epic</a:t>
            </a:r>
          </a:p>
          <a:p>
            <a:pPr defTabSz="457200"/>
            <a:endParaRPr lang="en-US" sz="2800" dirty="0">
              <a:solidFill>
                <a:schemeClr val="tx2"/>
              </a:solidFill>
            </a:endParaRPr>
          </a:p>
          <a:p>
            <a:pPr marR="0" lvl="0" algn="l" defTabSz="457200" rtl="0" eaLnBrk="1" fontAlgn="auto" latinLnBrk="0" hangingPunct="1">
              <a:lnSpc>
                <a:spcPct val="100000"/>
              </a:lnSpc>
              <a:spcBef>
                <a:spcPts val="0"/>
              </a:spcBef>
              <a:spcAft>
                <a:spcPts val="0"/>
              </a:spcAft>
              <a:buClrTx/>
              <a:buSzTx/>
              <a:tabLst/>
              <a:defRPr/>
            </a:pPr>
            <a:endParaRPr lang="en-US" sz="2800" dirty="0">
              <a:solidFill>
                <a:prstClr val="black"/>
              </a:solidFill>
              <a:latin typeface="Gill Sans MT" panose="020B0502020104020203"/>
            </a:endParaRPr>
          </a:p>
          <a:p>
            <a:pPr marL="457200" marR="0" lvl="0" indent="-457200" algn="l" defTabSz="457200" rtl="0" eaLnBrk="1" fontAlgn="auto" latinLnBrk="0" hangingPunct="1">
              <a:lnSpc>
                <a:spcPct val="100000"/>
              </a:lnSpc>
              <a:spcBef>
                <a:spcPts val="0"/>
              </a:spcBef>
              <a:spcAft>
                <a:spcPts val="0"/>
              </a:spcAft>
              <a:buClrTx/>
              <a:buSzTx/>
              <a:buFontTx/>
              <a:buChar char="-"/>
              <a:tabLst/>
              <a:defRPr/>
            </a:pPr>
            <a:endParaRPr lang="en-US" sz="2800" dirty="0">
              <a:solidFill>
                <a:prstClr val="black"/>
              </a:solidFill>
              <a:latin typeface="Gill Sans MT" panose="020B0502020104020203"/>
            </a:endParaRPr>
          </a:p>
          <a:p>
            <a:pPr marL="457200" marR="0" lvl="0" indent="-457200" algn="l" defTabSz="457200" rtl="0" eaLnBrk="1" fontAlgn="auto" latinLnBrk="0" hangingPunct="1">
              <a:lnSpc>
                <a:spcPct val="100000"/>
              </a:lnSpc>
              <a:spcBef>
                <a:spcPts val="0"/>
              </a:spcBef>
              <a:spcAft>
                <a:spcPts val="0"/>
              </a:spcAft>
              <a:buClrTx/>
              <a:buSzTx/>
              <a:buFontTx/>
              <a:buChar char="-"/>
              <a:tabLst/>
              <a:defRPr/>
            </a:pPr>
            <a:endParaRPr lang="en-US" sz="2800" dirty="0">
              <a:solidFill>
                <a:prstClr val="black"/>
              </a:solidFill>
              <a:latin typeface="Gill Sans MT" panose="020B0502020104020203"/>
            </a:endParaRPr>
          </a:p>
          <a:p>
            <a:pPr lvl="0" defTabSz="457200">
              <a:defRPr/>
            </a:pPr>
            <a:endParaRPr lang="en-US" sz="2800" dirty="0">
              <a:solidFill>
                <a:prstClr val="black"/>
              </a:solidFill>
            </a:endParaRPr>
          </a:p>
          <a:p>
            <a:pPr marL="457200" marR="0" lvl="0" indent="-457200" algn="l" defTabSz="457200" rtl="0" eaLnBrk="1" fontAlgn="auto" latinLnBrk="0" hangingPunct="1">
              <a:lnSpc>
                <a:spcPct val="100000"/>
              </a:lnSpc>
              <a:spcBef>
                <a:spcPts val="0"/>
              </a:spcBef>
              <a:spcAft>
                <a:spcPts val="0"/>
              </a:spcAft>
              <a:buClrTx/>
              <a:buSzTx/>
              <a:buFontTx/>
              <a:buChar char="-"/>
              <a:tabLst/>
              <a:defRPr/>
            </a:pPr>
            <a:endParaRPr lang="en-US" sz="2800" dirty="0">
              <a:solidFill>
                <a:prstClr val="black"/>
              </a:solidFill>
              <a:latin typeface="Gill Sans MT" panose="020B0502020104020203"/>
            </a:endParaRPr>
          </a:p>
        </p:txBody>
      </p:sp>
    </p:spTree>
    <p:custDataLst>
      <p:tags r:id="rId1"/>
    </p:custDataLst>
    <p:extLst>
      <p:ext uri="{BB962C8B-B14F-4D97-AF65-F5344CB8AC3E}">
        <p14:creationId xmlns:p14="http://schemas.microsoft.com/office/powerpoint/2010/main" val="4177801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C137-E1AB-4A54-9843-35489D696849}"/>
              </a:ext>
            </a:extLst>
          </p:cNvPr>
          <p:cNvSpPr>
            <a:spLocks noGrp="1"/>
          </p:cNvSpPr>
          <p:nvPr>
            <p:ph type="title"/>
          </p:nvPr>
        </p:nvSpPr>
        <p:spPr/>
        <p:txBody>
          <a:bodyPr anchor="ctr"/>
          <a:lstStyle/>
          <a:p>
            <a:pPr algn="ctr"/>
            <a:r>
              <a:rPr lang="en-US" dirty="0"/>
              <a:t>New staff introductions</a:t>
            </a:r>
          </a:p>
        </p:txBody>
      </p:sp>
      <p:sp>
        <p:nvSpPr>
          <p:cNvPr id="3" name="Content Placeholder 2">
            <a:extLst>
              <a:ext uri="{FF2B5EF4-FFF2-40B4-BE49-F238E27FC236}">
                <a16:creationId xmlns:a16="http://schemas.microsoft.com/office/drawing/2014/main" id="{01B0103A-4E52-4F4E-A160-9CFA984D4BDF}"/>
              </a:ext>
            </a:extLst>
          </p:cNvPr>
          <p:cNvSpPr>
            <a:spLocks noGrp="1"/>
          </p:cNvSpPr>
          <p:nvPr>
            <p:ph idx="1"/>
          </p:nvPr>
        </p:nvSpPr>
        <p:spPr>
          <a:xfrm>
            <a:off x="474660" y="2154375"/>
            <a:ext cx="10338341" cy="3678303"/>
          </a:xfrm>
        </p:spPr>
        <p:txBody>
          <a:bodyPr>
            <a:normAutofit lnSpcReduction="10000"/>
          </a:bodyPr>
          <a:lstStyle/>
          <a:p>
            <a:pPr marL="0" lvl="0" indent="0">
              <a:buNone/>
            </a:pPr>
            <a:endParaRPr lang="en-US" sz="3200" dirty="0"/>
          </a:p>
          <a:p>
            <a:pPr marL="0" lvl="0" indent="0" algn="ctr">
              <a:buNone/>
            </a:pPr>
            <a:endParaRPr lang="en-US" sz="3900" dirty="0"/>
          </a:p>
          <a:p>
            <a:pPr marL="0" lvl="0" indent="0" algn="ctr">
              <a:buNone/>
            </a:pPr>
            <a:r>
              <a:rPr lang="en-US" sz="4800" b="1" dirty="0"/>
              <a:t>Welcome!</a:t>
            </a:r>
          </a:p>
          <a:p>
            <a:pPr marL="0" lvl="0" indent="0" algn="ctr">
              <a:buNone/>
            </a:pPr>
            <a:endParaRPr lang="en-US" sz="3200" dirty="0"/>
          </a:p>
          <a:p>
            <a:pPr marL="0" lvl="0" indent="0">
              <a:buNone/>
            </a:pPr>
            <a:r>
              <a:rPr lang="en-US" sz="3200" dirty="0"/>
              <a:t>		</a:t>
            </a:r>
          </a:p>
          <a:p>
            <a:pPr marL="0" lvl="0" indent="0">
              <a:buNone/>
            </a:pPr>
            <a:endParaRPr lang="en-US" sz="2400" dirty="0"/>
          </a:p>
          <a:p>
            <a:pPr marL="0" lvl="0" indent="0">
              <a:buNone/>
            </a:pPr>
            <a:endParaRPr lang="en-US" sz="2400" dirty="0"/>
          </a:p>
        </p:txBody>
      </p:sp>
    </p:spTree>
    <p:custDataLst>
      <p:tags r:id="rId1"/>
    </p:custDataLst>
    <p:extLst>
      <p:ext uri="{BB962C8B-B14F-4D97-AF65-F5344CB8AC3E}">
        <p14:creationId xmlns:p14="http://schemas.microsoft.com/office/powerpoint/2010/main" val="1236350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BF1B7-FF56-4DE1-84FC-A38AA705611A}"/>
              </a:ext>
            </a:extLst>
          </p:cNvPr>
          <p:cNvSpPr>
            <a:spLocks noGrp="1"/>
          </p:cNvSpPr>
          <p:nvPr>
            <p:ph type="title"/>
          </p:nvPr>
        </p:nvSpPr>
        <p:spPr/>
        <p:txBody>
          <a:bodyPr/>
          <a:lstStyle/>
          <a:p>
            <a:pPr algn="ctr"/>
            <a:r>
              <a:rPr lang="en-US" dirty="0"/>
              <a:t>Coverage analysis</a:t>
            </a:r>
          </a:p>
        </p:txBody>
      </p:sp>
      <p:pic>
        <p:nvPicPr>
          <p:cNvPr id="23" name="Content Placeholder 22">
            <a:extLst>
              <a:ext uri="{FF2B5EF4-FFF2-40B4-BE49-F238E27FC236}">
                <a16:creationId xmlns:a16="http://schemas.microsoft.com/office/drawing/2014/main" id="{074F5573-4C41-4683-B760-109DEFC194BA}"/>
              </a:ext>
            </a:extLst>
          </p:cNvPr>
          <p:cNvPicPr>
            <a:picLocks noGrp="1" noChangeAspect="1"/>
          </p:cNvPicPr>
          <p:nvPr>
            <p:ph idx="1"/>
          </p:nvPr>
        </p:nvPicPr>
        <p:blipFill>
          <a:blip r:embed="rId3"/>
          <a:stretch>
            <a:fillRect/>
          </a:stretch>
        </p:blipFill>
        <p:spPr>
          <a:xfrm>
            <a:off x="1404594" y="1979629"/>
            <a:ext cx="8823488" cy="4878371"/>
          </a:xfrm>
          <a:prstGeom prst="rect">
            <a:avLst/>
          </a:prstGeom>
        </p:spPr>
      </p:pic>
    </p:spTree>
    <p:custDataLst>
      <p:tags r:id="rId1"/>
    </p:custDataLst>
    <p:extLst>
      <p:ext uri="{BB962C8B-B14F-4D97-AF65-F5344CB8AC3E}">
        <p14:creationId xmlns:p14="http://schemas.microsoft.com/office/powerpoint/2010/main" val="4273403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C137-E1AB-4A54-9843-35489D696849}"/>
              </a:ext>
            </a:extLst>
          </p:cNvPr>
          <p:cNvSpPr>
            <a:spLocks noGrp="1"/>
          </p:cNvSpPr>
          <p:nvPr>
            <p:ph type="title"/>
          </p:nvPr>
        </p:nvSpPr>
        <p:spPr/>
        <p:txBody>
          <a:bodyPr anchor="ctr"/>
          <a:lstStyle/>
          <a:p>
            <a:pPr algn="ctr"/>
            <a:r>
              <a:rPr lang="en-US" dirty="0"/>
              <a:t>Coverage analysis</a:t>
            </a:r>
          </a:p>
        </p:txBody>
      </p:sp>
      <p:sp>
        <p:nvSpPr>
          <p:cNvPr id="3" name="Content Placeholder 2">
            <a:extLst>
              <a:ext uri="{FF2B5EF4-FFF2-40B4-BE49-F238E27FC236}">
                <a16:creationId xmlns:a16="http://schemas.microsoft.com/office/drawing/2014/main" id="{01B0103A-4E52-4F4E-A160-9CFA984D4BDF}"/>
              </a:ext>
            </a:extLst>
          </p:cNvPr>
          <p:cNvSpPr>
            <a:spLocks noGrp="1"/>
          </p:cNvSpPr>
          <p:nvPr>
            <p:ph idx="1"/>
          </p:nvPr>
        </p:nvSpPr>
        <p:spPr>
          <a:xfrm>
            <a:off x="474660" y="2154375"/>
            <a:ext cx="10338341" cy="3678303"/>
          </a:xfrm>
        </p:spPr>
        <p:txBody>
          <a:bodyPr>
            <a:normAutofit/>
          </a:bodyPr>
          <a:lstStyle/>
          <a:p>
            <a:pPr marL="0" lvl="0" indent="0">
              <a:buNone/>
            </a:pPr>
            <a:endParaRPr lang="en-US" sz="3200" dirty="0"/>
          </a:p>
          <a:p>
            <a:pPr marL="0" lvl="0" indent="0" algn="ctr">
              <a:buNone/>
            </a:pPr>
            <a:endParaRPr lang="en-US" sz="3900" dirty="0"/>
          </a:p>
          <a:p>
            <a:pPr marL="0" lvl="0" indent="0">
              <a:buNone/>
            </a:pPr>
            <a:endParaRPr lang="en-US" sz="2400" dirty="0"/>
          </a:p>
          <a:p>
            <a:pPr marL="0" lvl="0" indent="0">
              <a:buNone/>
            </a:pPr>
            <a:endParaRPr lang="en-US" sz="2400" dirty="0"/>
          </a:p>
        </p:txBody>
      </p:sp>
      <p:sp>
        <p:nvSpPr>
          <p:cNvPr id="8" name="TextBox 7">
            <a:extLst>
              <a:ext uri="{FF2B5EF4-FFF2-40B4-BE49-F238E27FC236}">
                <a16:creationId xmlns:a16="http://schemas.microsoft.com/office/drawing/2014/main" id="{6D53EE72-0F0E-4F80-B0FC-27AFBD11A4F2}"/>
              </a:ext>
            </a:extLst>
          </p:cNvPr>
          <p:cNvSpPr txBox="1"/>
          <p:nvPr/>
        </p:nvSpPr>
        <p:spPr>
          <a:xfrm>
            <a:off x="403540" y="2154375"/>
            <a:ext cx="10962504" cy="35394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a:solidFill>
                  <a:prstClr val="black"/>
                </a:solidFill>
                <a:latin typeface="Gill Sans MT" panose="020B0502020104020203"/>
              </a:rPr>
              <a:t>“</a:t>
            </a:r>
            <a:r>
              <a:rPr lang="en-US" sz="2800" b="1" u="sng" dirty="0">
                <a:solidFill>
                  <a:prstClr val="black"/>
                </a:solidFill>
                <a:latin typeface="Gill Sans MT" panose="020B0502020104020203"/>
              </a:rPr>
              <a:t>Coverage Analysis Internal Budget “ Tool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dirty="0">
                <a:solidFill>
                  <a:prstClr val="black"/>
                </a:solidFill>
                <a:latin typeface="Gill Sans MT" panose="020B0502020104020203"/>
              </a:rPr>
              <a:t>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CAIB excel tool serves two purposes</a:t>
            </a:r>
          </a:p>
          <a:p>
            <a:pPr marL="800100" lvl="1" indent="-342900" defTabSz="457200">
              <a:buFont typeface="Arial" panose="020B0604020202020204" pitchFamily="34" charset="0"/>
              <a:buChar char="•"/>
            </a:pPr>
            <a:r>
              <a:rPr lang="en-US" sz="2400" dirty="0">
                <a:solidFill>
                  <a:prstClr val="black"/>
                </a:solidFill>
                <a:latin typeface="Gill Sans MT" panose="020B0502020104020203"/>
              </a:rPr>
              <a:t>1. Coverage Analysis</a:t>
            </a:r>
          </a:p>
          <a:p>
            <a:pPr marL="1257300" lvl="2" indent="-342900" defTabSz="457200">
              <a:buFont typeface="Arial" panose="020B0604020202020204" pitchFamily="34" charset="0"/>
              <a:buChar char="•"/>
            </a:pPr>
            <a:r>
              <a:rPr lang="en-US" sz="2400" dirty="0">
                <a:solidFill>
                  <a:prstClr val="black"/>
                </a:solidFill>
                <a:latin typeface="Gill Sans MT" panose="020B0502020104020203"/>
              </a:rPr>
              <a:t>CA AGT Record in START</a:t>
            </a:r>
          </a:p>
          <a:p>
            <a:pPr lvl="2" defTabSz="457200"/>
            <a:endParaRPr lang="en-US" sz="2400" dirty="0">
              <a:solidFill>
                <a:prstClr val="black"/>
              </a:solidFill>
              <a:latin typeface="Gill Sans MT" panose="020B0502020104020203"/>
            </a:endParaRPr>
          </a:p>
          <a:p>
            <a:pPr marL="800100" lvl="1" indent="-342900" defTabSz="457200">
              <a:buFont typeface="Arial" panose="020B0604020202020204" pitchFamily="34" charset="0"/>
              <a:buChar cha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2. </a:t>
            </a:r>
            <a:r>
              <a:rPr lang="en-US" sz="2400" dirty="0">
                <a:solidFill>
                  <a:prstClr val="black"/>
                </a:solidFill>
                <a:latin typeface="Gill Sans MT" panose="020B0502020104020203"/>
              </a:rPr>
              <a:t>Internal Budget</a:t>
            </a:r>
          </a:p>
          <a:p>
            <a:pPr marL="1257300" lvl="2" indent="-342900" defTabSz="457200">
              <a:buFont typeface="Arial" panose="020B0604020202020204" pitchFamily="34" charset="0"/>
              <a:buChar cha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Proposal Record in START</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Tree>
    <p:custDataLst>
      <p:tags r:id="rId1"/>
    </p:custDataLst>
    <p:extLst>
      <p:ext uri="{BB962C8B-B14F-4D97-AF65-F5344CB8AC3E}">
        <p14:creationId xmlns:p14="http://schemas.microsoft.com/office/powerpoint/2010/main" val="50021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C137-E1AB-4A54-9843-35489D696849}"/>
              </a:ext>
            </a:extLst>
          </p:cNvPr>
          <p:cNvSpPr>
            <a:spLocks noGrp="1"/>
          </p:cNvSpPr>
          <p:nvPr>
            <p:ph type="title"/>
          </p:nvPr>
        </p:nvSpPr>
        <p:spPr/>
        <p:txBody>
          <a:bodyPr anchor="ctr"/>
          <a:lstStyle/>
          <a:p>
            <a:pPr algn="ctr"/>
            <a:r>
              <a:rPr lang="en-US" dirty="0"/>
              <a:t>CTA budget review and approval</a:t>
            </a:r>
          </a:p>
        </p:txBody>
      </p:sp>
      <p:sp>
        <p:nvSpPr>
          <p:cNvPr id="3" name="Content Placeholder 2">
            <a:extLst>
              <a:ext uri="{FF2B5EF4-FFF2-40B4-BE49-F238E27FC236}">
                <a16:creationId xmlns:a16="http://schemas.microsoft.com/office/drawing/2014/main" id="{01B0103A-4E52-4F4E-A160-9CFA984D4BDF}"/>
              </a:ext>
            </a:extLst>
          </p:cNvPr>
          <p:cNvSpPr>
            <a:spLocks noGrp="1"/>
          </p:cNvSpPr>
          <p:nvPr>
            <p:ph idx="1"/>
          </p:nvPr>
        </p:nvSpPr>
        <p:spPr>
          <a:xfrm>
            <a:off x="581192" y="2204708"/>
            <a:ext cx="10338341" cy="3678303"/>
          </a:xfrm>
        </p:spPr>
        <p:txBody>
          <a:bodyPr>
            <a:normAutofit/>
          </a:bodyPr>
          <a:lstStyle/>
          <a:p>
            <a:pPr marL="0" lvl="0" indent="0">
              <a:buNone/>
            </a:pPr>
            <a:endParaRPr lang="en-US" sz="2400" dirty="0"/>
          </a:p>
          <a:p>
            <a:pPr marL="0" lvl="0" indent="0">
              <a:buNone/>
            </a:pPr>
            <a:endParaRPr lang="en-US" sz="2400" dirty="0"/>
          </a:p>
        </p:txBody>
      </p:sp>
      <p:sp>
        <p:nvSpPr>
          <p:cNvPr id="5" name="TextBox 4">
            <a:extLst>
              <a:ext uri="{FF2B5EF4-FFF2-40B4-BE49-F238E27FC236}">
                <a16:creationId xmlns:a16="http://schemas.microsoft.com/office/drawing/2014/main" id="{5E3C7E5A-2747-4A9F-997B-BD316F017E86}"/>
              </a:ext>
            </a:extLst>
          </p:cNvPr>
          <p:cNvSpPr txBox="1"/>
          <p:nvPr/>
        </p:nvSpPr>
        <p:spPr>
          <a:xfrm>
            <a:off x="716438" y="2525219"/>
            <a:ext cx="11227324" cy="31700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CTAs are submitted to SPA for budget review and financial congruency check prior to execution of the CTA agreement.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	- Final CA-budget grid must be attached to the PD record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       - Budget entered into PD record must match the CA budget grid (total estimated revenue)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DMOs/Dept Managers should be reviewing these items before approving: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	Is it complete?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	Is it accurate?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	Is it realistic?</a:t>
            </a:r>
          </a:p>
        </p:txBody>
      </p:sp>
    </p:spTree>
    <p:custDataLst>
      <p:tags r:id="rId1"/>
    </p:custDataLst>
    <p:extLst>
      <p:ext uri="{BB962C8B-B14F-4D97-AF65-F5344CB8AC3E}">
        <p14:creationId xmlns:p14="http://schemas.microsoft.com/office/powerpoint/2010/main" val="3267453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C137-E1AB-4A54-9843-35489D696849}"/>
              </a:ext>
            </a:extLst>
          </p:cNvPr>
          <p:cNvSpPr>
            <a:spLocks noGrp="1"/>
          </p:cNvSpPr>
          <p:nvPr>
            <p:ph type="title"/>
          </p:nvPr>
        </p:nvSpPr>
        <p:spPr/>
        <p:txBody>
          <a:bodyPr anchor="ctr"/>
          <a:lstStyle/>
          <a:p>
            <a:pPr algn="ctr"/>
            <a:r>
              <a:rPr lang="en-US" dirty="0"/>
              <a:t>CTA budget review and approval</a:t>
            </a:r>
          </a:p>
        </p:txBody>
      </p:sp>
      <p:sp>
        <p:nvSpPr>
          <p:cNvPr id="3" name="Content Placeholder 2">
            <a:extLst>
              <a:ext uri="{FF2B5EF4-FFF2-40B4-BE49-F238E27FC236}">
                <a16:creationId xmlns:a16="http://schemas.microsoft.com/office/drawing/2014/main" id="{01B0103A-4E52-4F4E-A160-9CFA984D4BDF}"/>
              </a:ext>
            </a:extLst>
          </p:cNvPr>
          <p:cNvSpPr>
            <a:spLocks noGrp="1"/>
          </p:cNvSpPr>
          <p:nvPr>
            <p:ph idx="1"/>
          </p:nvPr>
        </p:nvSpPr>
        <p:spPr>
          <a:xfrm>
            <a:off x="581192" y="2204708"/>
            <a:ext cx="10338341" cy="3678303"/>
          </a:xfrm>
        </p:spPr>
        <p:txBody>
          <a:bodyPr>
            <a:normAutofit/>
          </a:bodyPr>
          <a:lstStyle/>
          <a:p>
            <a:pPr marL="0" lvl="0" indent="0">
              <a:buNone/>
            </a:pPr>
            <a:endParaRPr lang="en-US" sz="2400" dirty="0"/>
          </a:p>
          <a:p>
            <a:pPr marL="0" lvl="0" indent="0">
              <a:buNone/>
            </a:pPr>
            <a:endParaRPr lang="en-US" sz="2400" dirty="0"/>
          </a:p>
        </p:txBody>
      </p:sp>
      <p:pic>
        <p:nvPicPr>
          <p:cNvPr id="6" name="Picture 5">
            <a:extLst>
              <a:ext uri="{FF2B5EF4-FFF2-40B4-BE49-F238E27FC236}">
                <a16:creationId xmlns:a16="http://schemas.microsoft.com/office/drawing/2014/main" id="{9606EE87-46CD-408D-AD7F-DF5C596879F9}"/>
              </a:ext>
            </a:extLst>
          </p:cNvPr>
          <p:cNvPicPr>
            <a:picLocks noChangeAspect="1"/>
          </p:cNvPicPr>
          <p:nvPr/>
        </p:nvPicPr>
        <p:blipFill>
          <a:blip r:embed="rId3"/>
          <a:stretch>
            <a:fillRect/>
          </a:stretch>
        </p:blipFill>
        <p:spPr>
          <a:xfrm>
            <a:off x="340743" y="1518249"/>
            <a:ext cx="11356967" cy="4821591"/>
          </a:xfrm>
          <a:prstGeom prst="rect">
            <a:avLst/>
          </a:prstGeom>
        </p:spPr>
      </p:pic>
    </p:spTree>
    <p:custDataLst>
      <p:tags r:id="rId1"/>
    </p:custDataLst>
    <p:extLst>
      <p:ext uri="{BB962C8B-B14F-4D97-AF65-F5344CB8AC3E}">
        <p14:creationId xmlns:p14="http://schemas.microsoft.com/office/powerpoint/2010/main" val="10536219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C137-E1AB-4A54-9843-35489D696849}"/>
              </a:ext>
            </a:extLst>
          </p:cNvPr>
          <p:cNvSpPr>
            <a:spLocks noGrp="1"/>
          </p:cNvSpPr>
          <p:nvPr>
            <p:ph type="title"/>
          </p:nvPr>
        </p:nvSpPr>
        <p:spPr/>
        <p:txBody>
          <a:bodyPr anchor="ctr"/>
          <a:lstStyle/>
          <a:p>
            <a:pPr algn="ctr"/>
            <a:r>
              <a:rPr lang="en-US" dirty="0"/>
              <a:t>Coverage analysis outsourcing fees</a:t>
            </a:r>
          </a:p>
        </p:txBody>
      </p:sp>
      <p:sp>
        <p:nvSpPr>
          <p:cNvPr id="11" name="TextBox 10">
            <a:extLst>
              <a:ext uri="{FF2B5EF4-FFF2-40B4-BE49-F238E27FC236}">
                <a16:creationId xmlns:a16="http://schemas.microsoft.com/office/drawing/2014/main" id="{C1D30B43-8EE2-4949-8039-28560C90F809}"/>
              </a:ext>
            </a:extLst>
          </p:cNvPr>
          <p:cNvSpPr txBox="1"/>
          <p:nvPr/>
        </p:nvSpPr>
        <p:spPr>
          <a:xfrm>
            <a:off x="2493646" y="5270935"/>
            <a:ext cx="8424786"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285750" marR="0" lvl="0" indent="5873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aphicFrame>
        <p:nvGraphicFramePr>
          <p:cNvPr id="13" name="Table 12">
            <a:extLst>
              <a:ext uri="{FF2B5EF4-FFF2-40B4-BE49-F238E27FC236}">
                <a16:creationId xmlns:a16="http://schemas.microsoft.com/office/drawing/2014/main" id="{2DEAC171-005D-4A47-B974-5259A54CC77E}"/>
              </a:ext>
            </a:extLst>
          </p:cNvPr>
          <p:cNvGraphicFramePr>
            <a:graphicFrameLocks noGrp="1"/>
          </p:cNvGraphicFramePr>
          <p:nvPr/>
        </p:nvGraphicFramePr>
        <p:xfrm>
          <a:off x="1622192" y="2359073"/>
          <a:ext cx="8585651" cy="2691439"/>
        </p:xfrm>
        <a:graphic>
          <a:graphicData uri="http://schemas.openxmlformats.org/drawingml/2006/table">
            <a:tbl>
              <a:tblPr firstRow="1" firstCol="1" bandRow="1">
                <a:tableStyleId>{5C22544A-7EE6-4342-B048-85BDC9FD1C3A}</a:tableStyleId>
              </a:tblPr>
              <a:tblGrid>
                <a:gridCol w="3245471">
                  <a:extLst>
                    <a:ext uri="{9D8B030D-6E8A-4147-A177-3AD203B41FA5}">
                      <a16:colId xmlns:a16="http://schemas.microsoft.com/office/drawing/2014/main" val="2877508256"/>
                    </a:ext>
                  </a:extLst>
                </a:gridCol>
                <a:gridCol w="1909101">
                  <a:extLst>
                    <a:ext uri="{9D8B030D-6E8A-4147-A177-3AD203B41FA5}">
                      <a16:colId xmlns:a16="http://schemas.microsoft.com/office/drawing/2014/main" val="998056045"/>
                    </a:ext>
                  </a:extLst>
                </a:gridCol>
                <a:gridCol w="1527281">
                  <a:extLst>
                    <a:ext uri="{9D8B030D-6E8A-4147-A177-3AD203B41FA5}">
                      <a16:colId xmlns:a16="http://schemas.microsoft.com/office/drawing/2014/main" val="2017923910"/>
                    </a:ext>
                  </a:extLst>
                </a:gridCol>
                <a:gridCol w="1903798">
                  <a:extLst>
                    <a:ext uri="{9D8B030D-6E8A-4147-A177-3AD203B41FA5}">
                      <a16:colId xmlns:a16="http://schemas.microsoft.com/office/drawing/2014/main" val="3577197531"/>
                    </a:ext>
                  </a:extLst>
                </a:gridCol>
              </a:tblGrid>
              <a:tr h="255802">
                <a:tc gridSpan="4">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35754946"/>
                  </a:ext>
                </a:extLst>
              </a:tr>
              <a:tr h="273338">
                <a:tc gridSpan="4">
                  <a:txBody>
                    <a:bodyPr/>
                    <a:lstStyle/>
                    <a:p>
                      <a:pPr marL="0" marR="0" algn="ctr">
                        <a:lnSpc>
                          <a:spcPct val="107000"/>
                        </a:lnSpc>
                        <a:spcBef>
                          <a:spcPts val="200"/>
                        </a:spcBef>
                        <a:spcAft>
                          <a:spcPts val="0"/>
                        </a:spcAft>
                      </a:pPr>
                      <a:r>
                        <a:rPr lang="en-US" sz="1100">
                          <a:effectLst/>
                        </a:rPr>
                        <a:t>Initial – Industry</a:t>
                      </a:r>
                      <a:endParaRPr lang="en-US" sz="1100" b="1">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20186025"/>
                  </a:ext>
                </a:extLst>
              </a:tr>
              <a:tr h="273338">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Direct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Indirect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8220025"/>
                  </a:ext>
                </a:extLst>
              </a:tr>
              <a:tr h="273338">
                <a:tc>
                  <a:txBody>
                    <a:bodyPr/>
                    <a:lstStyle/>
                    <a:p>
                      <a:pPr marL="0" marR="0">
                        <a:lnSpc>
                          <a:spcPct val="107000"/>
                        </a:lnSpc>
                        <a:spcBef>
                          <a:spcPts val="0"/>
                        </a:spcBef>
                        <a:spcAft>
                          <a:spcPts val="0"/>
                        </a:spcAft>
                      </a:pPr>
                      <a:r>
                        <a:rPr lang="en-US" sz="1100">
                          <a:effectLst/>
                        </a:rPr>
                        <a:t>Low Complexity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$ 1,100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  330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$ 1,430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23439530"/>
                  </a:ext>
                </a:extLst>
              </a:tr>
              <a:tr h="280660">
                <a:tc>
                  <a:txBody>
                    <a:bodyPr/>
                    <a:lstStyle/>
                    <a:p>
                      <a:pPr marL="0" marR="0">
                        <a:lnSpc>
                          <a:spcPct val="107000"/>
                        </a:lnSpc>
                        <a:spcBef>
                          <a:spcPts val="0"/>
                        </a:spcBef>
                        <a:spcAft>
                          <a:spcPts val="0"/>
                        </a:spcAft>
                      </a:pPr>
                      <a:r>
                        <a:rPr lang="en-US" sz="1100">
                          <a:effectLst/>
                        </a:rPr>
                        <a:t>Medium Complexity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$ 2,200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  660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$ 2,860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6944567"/>
                  </a:ext>
                </a:extLst>
              </a:tr>
              <a:tr h="273338">
                <a:tc>
                  <a:txBody>
                    <a:bodyPr/>
                    <a:lstStyle/>
                    <a:p>
                      <a:pPr marL="0" marR="0">
                        <a:lnSpc>
                          <a:spcPct val="107000"/>
                        </a:lnSpc>
                        <a:spcBef>
                          <a:spcPts val="0"/>
                        </a:spcBef>
                        <a:spcAft>
                          <a:spcPts val="0"/>
                        </a:spcAft>
                      </a:pPr>
                      <a:r>
                        <a:rPr lang="en-US" sz="1100">
                          <a:effectLst/>
                        </a:rPr>
                        <a:t>High Complexity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$ 2,800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  840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$ 3,640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9068022"/>
                  </a:ext>
                </a:extLst>
              </a:tr>
              <a:tr h="241611">
                <a:tc gridSpan="4">
                  <a:txBody>
                    <a:bodyPr/>
                    <a:lstStyle/>
                    <a:p>
                      <a:pPr marL="0" marR="0" algn="ctr">
                        <a:lnSpc>
                          <a:spcPct val="107000"/>
                        </a:lnSpc>
                        <a:spcBef>
                          <a:spcPts val="200"/>
                        </a:spcBef>
                        <a:spcAft>
                          <a:spcPts val="0"/>
                        </a:spcAft>
                      </a:pPr>
                      <a:r>
                        <a:rPr lang="en-US" sz="1100">
                          <a:effectLst/>
                        </a:rPr>
                        <a:t>Amendments – Industry</a:t>
                      </a:r>
                      <a:endParaRPr lang="en-US" sz="1100" b="1">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58808083"/>
                  </a:ext>
                </a:extLst>
              </a:tr>
              <a:tr h="273338">
                <a:tc>
                  <a:txBody>
                    <a:bodyPr/>
                    <a:lstStyle/>
                    <a:p>
                      <a:pPr marL="0" marR="0">
                        <a:lnSpc>
                          <a:spcPct val="107000"/>
                        </a:lnSpc>
                        <a:spcBef>
                          <a:spcPts val="0"/>
                        </a:spcBef>
                        <a:spcAft>
                          <a:spcPts val="0"/>
                        </a:spcAft>
                      </a:pPr>
                      <a:r>
                        <a:rPr lang="en-US" sz="1100">
                          <a:effectLst/>
                        </a:rPr>
                        <a:t>Low Complexity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   600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  180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    780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2966025"/>
                  </a:ext>
                </a:extLst>
              </a:tr>
              <a:tr h="273338">
                <a:tc>
                  <a:txBody>
                    <a:bodyPr/>
                    <a:lstStyle/>
                    <a:p>
                      <a:pPr marL="0" marR="0">
                        <a:lnSpc>
                          <a:spcPct val="107000"/>
                        </a:lnSpc>
                        <a:spcBef>
                          <a:spcPts val="0"/>
                        </a:spcBef>
                        <a:spcAft>
                          <a:spcPts val="0"/>
                        </a:spcAft>
                      </a:pPr>
                      <a:r>
                        <a:rPr lang="en-US" sz="1100">
                          <a:effectLst/>
                        </a:rPr>
                        <a:t>Medium Complexity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   800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  240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$ 1,040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0031016"/>
                  </a:ext>
                </a:extLst>
              </a:tr>
              <a:tr h="273338">
                <a:tc>
                  <a:txBody>
                    <a:bodyPr/>
                    <a:lstStyle/>
                    <a:p>
                      <a:pPr marL="0" marR="0">
                        <a:lnSpc>
                          <a:spcPct val="107000"/>
                        </a:lnSpc>
                        <a:spcBef>
                          <a:spcPts val="0"/>
                        </a:spcBef>
                        <a:spcAft>
                          <a:spcPts val="0"/>
                        </a:spcAft>
                      </a:pPr>
                      <a:r>
                        <a:rPr lang="en-US" sz="1100">
                          <a:effectLst/>
                        </a:rPr>
                        <a:t>High Complexity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$ 1,000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  300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$ 1,300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368948"/>
                  </a:ext>
                </a:extLst>
              </a:tr>
            </a:tbl>
          </a:graphicData>
        </a:graphic>
      </p:graphicFrame>
    </p:spTree>
    <p:custDataLst>
      <p:tags r:id="rId1"/>
    </p:custDataLst>
    <p:extLst>
      <p:ext uri="{BB962C8B-B14F-4D97-AF65-F5344CB8AC3E}">
        <p14:creationId xmlns:p14="http://schemas.microsoft.com/office/powerpoint/2010/main" val="96616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C137-E1AB-4A54-9843-35489D696849}"/>
              </a:ext>
            </a:extLst>
          </p:cNvPr>
          <p:cNvSpPr>
            <a:spLocks noGrp="1"/>
          </p:cNvSpPr>
          <p:nvPr>
            <p:ph type="title"/>
          </p:nvPr>
        </p:nvSpPr>
        <p:spPr/>
        <p:txBody>
          <a:bodyPr anchor="ctr"/>
          <a:lstStyle/>
          <a:p>
            <a:pPr algn="ctr"/>
            <a:r>
              <a:rPr lang="en-US" dirty="0"/>
              <a:t>Coverage analysis outsourcing fees</a:t>
            </a:r>
          </a:p>
        </p:txBody>
      </p:sp>
      <p:sp>
        <p:nvSpPr>
          <p:cNvPr id="3" name="Content Placeholder 2">
            <a:extLst>
              <a:ext uri="{FF2B5EF4-FFF2-40B4-BE49-F238E27FC236}">
                <a16:creationId xmlns:a16="http://schemas.microsoft.com/office/drawing/2014/main" id="{01B0103A-4E52-4F4E-A160-9CFA984D4BDF}"/>
              </a:ext>
            </a:extLst>
          </p:cNvPr>
          <p:cNvSpPr>
            <a:spLocks noGrp="1"/>
          </p:cNvSpPr>
          <p:nvPr>
            <p:ph idx="1"/>
          </p:nvPr>
        </p:nvSpPr>
        <p:spPr>
          <a:xfrm>
            <a:off x="581192" y="2204708"/>
            <a:ext cx="10338341" cy="3678303"/>
          </a:xfrm>
        </p:spPr>
        <p:txBody>
          <a:bodyPr>
            <a:normAutofit/>
          </a:bodyPr>
          <a:lstStyle/>
          <a:p>
            <a:pPr marL="0" lvl="0" indent="0">
              <a:buNone/>
            </a:pPr>
            <a:endParaRPr lang="en-US" sz="2400" dirty="0"/>
          </a:p>
          <a:p>
            <a:pPr marL="0" lvl="0" indent="0">
              <a:buNone/>
            </a:pPr>
            <a:endParaRPr lang="en-US" sz="2400" dirty="0"/>
          </a:p>
        </p:txBody>
      </p:sp>
      <p:graphicFrame>
        <p:nvGraphicFramePr>
          <p:cNvPr id="6" name="Table 5">
            <a:extLst>
              <a:ext uri="{FF2B5EF4-FFF2-40B4-BE49-F238E27FC236}">
                <a16:creationId xmlns:a16="http://schemas.microsoft.com/office/drawing/2014/main" id="{BE9AD43F-6C23-4631-ADA9-8EC621C99AA7}"/>
              </a:ext>
            </a:extLst>
          </p:cNvPr>
          <p:cNvGraphicFramePr>
            <a:graphicFrameLocks noGrp="1"/>
          </p:cNvGraphicFramePr>
          <p:nvPr/>
        </p:nvGraphicFramePr>
        <p:xfrm>
          <a:off x="448575" y="2204708"/>
          <a:ext cx="11029616" cy="3164747"/>
        </p:xfrm>
        <a:graphic>
          <a:graphicData uri="http://schemas.openxmlformats.org/drawingml/2006/table">
            <a:tbl>
              <a:tblPr firstRow="1" firstCol="1" bandRow="1">
                <a:tableStyleId>{5C22544A-7EE6-4342-B048-85BDC9FD1C3A}</a:tableStyleId>
              </a:tblPr>
              <a:tblGrid>
                <a:gridCol w="2966790">
                  <a:extLst>
                    <a:ext uri="{9D8B030D-6E8A-4147-A177-3AD203B41FA5}">
                      <a16:colId xmlns:a16="http://schemas.microsoft.com/office/drawing/2014/main" val="2584055485"/>
                    </a:ext>
                  </a:extLst>
                </a:gridCol>
                <a:gridCol w="8062826">
                  <a:extLst>
                    <a:ext uri="{9D8B030D-6E8A-4147-A177-3AD203B41FA5}">
                      <a16:colId xmlns:a16="http://schemas.microsoft.com/office/drawing/2014/main" val="4149349595"/>
                    </a:ext>
                  </a:extLst>
                </a:gridCol>
              </a:tblGrid>
              <a:tr h="481874">
                <a:tc>
                  <a:txBody>
                    <a:bodyPr/>
                    <a:lstStyle/>
                    <a:p>
                      <a:pPr marL="0" marR="0">
                        <a:lnSpc>
                          <a:spcPct val="107000"/>
                        </a:lnSpc>
                        <a:spcBef>
                          <a:spcPts val="1200"/>
                        </a:spcBef>
                        <a:spcAft>
                          <a:spcPts val="0"/>
                        </a:spcAft>
                      </a:pPr>
                      <a:r>
                        <a:rPr lang="en-US" sz="1200" kern="0" dirty="0">
                          <a:effectLst/>
                        </a:rPr>
                        <a:t>Study Complexity Level</a:t>
                      </a:r>
                      <a:endParaRPr lang="en-US" sz="1100" b="1" kern="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1200"/>
                        </a:spcBef>
                        <a:spcAft>
                          <a:spcPts val="0"/>
                        </a:spcAft>
                      </a:pPr>
                      <a:r>
                        <a:rPr lang="en-US" sz="1200" kern="0" dirty="0">
                          <a:effectLst/>
                        </a:rPr>
                        <a:t>General Characteristics</a:t>
                      </a:r>
                      <a:endParaRPr lang="en-US" sz="1100" b="1" kern="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3374902"/>
                  </a:ext>
                </a:extLst>
              </a:tr>
              <a:tr h="894291">
                <a:tc>
                  <a:txBody>
                    <a:bodyPr/>
                    <a:lstStyle/>
                    <a:p>
                      <a:pPr marL="0" marR="0">
                        <a:lnSpc>
                          <a:spcPct val="107000"/>
                        </a:lnSpc>
                        <a:spcBef>
                          <a:spcPts val="0"/>
                        </a:spcBef>
                        <a:spcAft>
                          <a:spcPts val="0"/>
                        </a:spcAft>
                      </a:pPr>
                      <a:r>
                        <a:rPr lang="en-US" sz="1100" dirty="0">
                          <a:effectLst/>
                        </a:rPr>
                        <a:t>Low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PI-Initiated or industry-sponsored simple study.  Items tend to be paid by the sponsor and the schedule of events in the protocol has very few items.  Low complexity studies may simply involve biospecimen samples and office visits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1134707"/>
                  </a:ext>
                </a:extLst>
              </a:tr>
              <a:tr h="894291">
                <a:tc>
                  <a:txBody>
                    <a:bodyPr/>
                    <a:lstStyle/>
                    <a:p>
                      <a:pPr marL="0" marR="0">
                        <a:lnSpc>
                          <a:spcPct val="107000"/>
                        </a:lnSpc>
                        <a:spcBef>
                          <a:spcPts val="0"/>
                        </a:spcBef>
                        <a:spcAft>
                          <a:spcPts val="0"/>
                        </a:spcAft>
                      </a:pPr>
                      <a:r>
                        <a:rPr lang="en-US" sz="1100">
                          <a:effectLst/>
                        </a:rPr>
                        <a:t>Medium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Largest complexity group for clinical trials.  PI-Initiated or industry sponsored study.  Items will be both sponsor paid and conventional care.  The schedule of events in the protocol will contain several items but is usually limited to one arm.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5089916"/>
                  </a:ext>
                </a:extLst>
              </a:tr>
              <a:tr h="894291">
                <a:tc>
                  <a:txBody>
                    <a:bodyPr/>
                    <a:lstStyle/>
                    <a:p>
                      <a:pPr marL="0" marR="0">
                        <a:lnSpc>
                          <a:spcPct val="107000"/>
                        </a:lnSpc>
                        <a:spcBef>
                          <a:spcPts val="0"/>
                        </a:spcBef>
                        <a:spcAft>
                          <a:spcPts val="0"/>
                        </a:spcAft>
                      </a:pPr>
                      <a:r>
                        <a:rPr lang="en-US" sz="1100">
                          <a:effectLst/>
                        </a:rPr>
                        <a:t>High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Typically, high complexity studies are industry or federal sponsored clinical trial.  These studies have a high number of conventional care procedures.  They may involve multiple cancers, multiple arms, and cutting-edge treatment such as stem cell therapy.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8061649"/>
                  </a:ext>
                </a:extLst>
              </a:tr>
            </a:tbl>
          </a:graphicData>
        </a:graphic>
      </p:graphicFrame>
      <p:sp>
        <p:nvSpPr>
          <p:cNvPr id="7" name="Rectangle 6">
            <a:extLst>
              <a:ext uri="{FF2B5EF4-FFF2-40B4-BE49-F238E27FC236}">
                <a16:creationId xmlns:a16="http://schemas.microsoft.com/office/drawing/2014/main" id="{B742863E-19DF-4F64-BBF7-8ACAE275BD77}"/>
              </a:ext>
            </a:extLst>
          </p:cNvPr>
          <p:cNvSpPr/>
          <p:nvPr/>
        </p:nvSpPr>
        <p:spPr>
          <a:xfrm>
            <a:off x="2858218" y="5589766"/>
            <a:ext cx="6096000" cy="369332"/>
          </a:xfrm>
          <a:prstGeom prst="rect">
            <a:avLst/>
          </a:prstGeom>
        </p:spPr>
        <p:txBody>
          <a:bodyPr>
            <a:spAutoFit/>
          </a:bodyPr>
          <a:lstStyle/>
          <a:p>
            <a:pPr marL="285750" marR="0" lvl="0" indent="5873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	   Medium complexity is the most common	</a:t>
            </a:r>
          </a:p>
        </p:txBody>
      </p:sp>
    </p:spTree>
    <p:custDataLst>
      <p:tags r:id="rId1"/>
    </p:custDataLst>
    <p:extLst>
      <p:ext uri="{BB962C8B-B14F-4D97-AF65-F5344CB8AC3E}">
        <p14:creationId xmlns:p14="http://schemas.microsoft.com/office/powerpoint/2010/main" val="4176202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1">
            <a:extLst>
              <a:ext uri="{FF2B5EF4-FFF2-40B4-BE49-F238E27FC236}">
                <a16:creationId xmlns:a16="http://schemas.microsoft.com/office/drawing/2014/main" id="{0F161291-765C-4033-9E84-52C51C6A5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3">
            <a:extLst>
              <a:ext uri="{FF2B5EF4-FFF2-40B4-BE49-F238E27FC236}">
                <a16:creationId xmlns:a16="http://schemas.microsoft.com/office/drawing/2014/main" id="{37F69638-8A6F-45AB-B9EC-9D8C8FC37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application&#10;&#10;Description automatically generated">
            <a:extLst>
              <a:ext uri="{FF2B5EF4-FFF2-40B4-BE49-F238E27FC236}">
                <a16:creationId xmlns:a16="http://schemas.microsoft.com/office/drawing/2014/main" id="{8E0B763E-4F75-4DAF-8F16-8F268AAC5E87}"/>
              </a:ext>
            </a:extLst>
          </p:cNvPr>
          <p:cNvPicPr>
            <a:picLocks noChangeAspect="1"/>
          </p:cNvPicPr>
          <p:nvPr/>
        </p:nvPicPr>
        <p:blipFill>
          <a:blip r:embed="rId2"/>
          <a:stretch>
            <a:fillRect/>
          </a:stretch>
        </p:blipFill>
        <p:spPr>
          <a:xfrm>
            <a:off x="1354666" y="643467"/>
            <a:ext cx="9482667" cy="5571066"/>
          </a:xfrm>
          <a:prstGeom prst="rect">
            <a:avLst/>
          </a:prstGeom>
        </p:spPr>
      </p:pic>
    </p:spTree>
    <p:extLst>
      <p:ext uri="{BB962C8B-B14F-4D97-AF65-F5344CB8AC3E}">
        <p14:creationId xmlns:p14="http://schemas.microsoft.com/office/powerpoint/2010/main" val="4075098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B52788-D6DB-4A19-9163-50357542FBB3}"/>
              </a:ext>
            </a:extLst>
          </p:cNvPr>
          <p:cNvSpPr>
            <a:spLocks noGrp="1"/>
          </p:cNvSpPr>
          <p:nvPr>
            <p:ph type="title"/>
          </p:nvPr>
        </p:nvSpPr>
        <p:spPr/>
        <p:txBody>
          <a:bodyPr>
            <a:normAutofit fontScale="90000"/>
          </a:bodyPr>
          <a:lstStyle/>
          <a:p>
            <a:r>
              <a:rPr lang="en-US" dirty="0"/>
              <a:t>Updated cost transfers policy</a:t>
            </a:r>
            <a:br>
              <a:rPr lang="en-US" dirty="0"/>
            </a:br>
            <a:r>
              <a:rPr lang="en-US" dirty="0"/>
              <a:t>accelerated/delayed spending</a:t>
            </a:r>
            <a:br>
              <a:rPr lang="en-US" dirty="0"/>
            </a:br>
            <a:r>
              <a:rPr lang="en-US" dirty="0"/>
              <a:t>fy21 audits – R&amp;D and </a:t>
            </a:r>
            <a:r>
              <a:rPr lang="en-US" dirty="0" err="1"/>
              <a:t>sefa</a:t>
            </a:r>
            <a:endParaRPr lang="en-US" dirty="0"/>
          </a:p>
        </p:txBody>
      </p:sp>
      <p:sp>
        <p:nvSpPr>
          <p:cNvPr id="5" name="Text Placeholder 4">
            <a:extLst>
              <a:ext uri="{FF2B5EF4-FFF2-40B4-BE49-F238E27FC236}">
                <a16:creationId xmlns:a16="http://schemas.microsoft.com/office/drawing/2014/main" id="{29F19B15-D865-4D93-B169-3C68B90F788F}"/>
              </a:ext>
            </a:extLst>
          </p:cNvPr>
          <p:cNvSpPr>
            <a:spLocks noGrp="1"/>
          </p:cNvSpPr>
          <p:nvPr>
            <p:ph type="body" idx="1"/>
          </p:nvPr>
        </p:nvSpPr>
        <p:spPr/>
        <p:txBody>
          <a:bodyPr>
            <a:normAutofit fontScale="85000" lnSpcReduction="20000"/>
          </a:bodyPr>
          <a:lstStyle/>
          <a:p>
            <a:r>
              <a:rPr lang="en-US" dirty="0"/>
              <a:t>Shannon Gary</a:t>
            </a:r>
          </a:p>
          <a:p>
            <a:r>
              <a:rPr lang="en-US" dirty="0"/>
              <a:t>Director, post award finance</a:t>
            </a:r>
          </a:p>
        </p:txBody>
      </p:sp>
    </p:spTree>
    <p:custDataLst>
      <p:tags r:id="rId1"/>
    </p:custDataLst>
    <p:extLst>
      <p:ext uri="{BB962C8B-B14F-4D97-AF65-F5344CB8AC3E}">
        <p14:creationId xmlns:p14="http://schemas.microsoft.com/office/powerpoint/2010/main" val="2992353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E8FD7-D74E-459A-8416-ACB030B0D15F}"/>
              </a:ext>
            </a:extLst>
          </p:cNvPr>
          <p:cNvSpPr>
            <a:spLocks noGrp="1"/>
          </p:cNvSpPr>
          <p:nvPr>
            <p:ph type="title"/>
          </p:nvPr>
        </p:nvSpPr>
        <p:spPr/>
        <p:txBody>
          <a:bodyPr/>
          <a:lstStyle/>
          <a:p>
            <a:r>
              <a:rPr lang="en-US" dirty="0"/>
              <a:t>Updated cost transfers policy – hoop 96</a:t>
            </a:r>
          </a:p>
        </p:txBody>
      </p:sp>
      <p:sp>
        <p:nvSpPr>
          <p:cNvPr id="3" name="Content Placeholder 2">
            <a:extLst>
              <a:ext uri="{FF2B5EF4-FFF2-40B4-BE49-F238E27FC236}">
                <a16:creationId xmlns:a16="http://schemas.microsoft.com/office/drawing/2014/main" id="{E8CCD007-337A-4C5E-B7B8-1B1BB9C26D2E}"/>
              </a:ext>
            </a:extLst>
          </p:cNvPr>
          <p:cNvSpPr>
            <a:spLocks noGrp="1"/>
          </p:cNvSpPr>
          <p:nvPr>
            <p:ph idx="1"/>
          </p:nvPr>
        </p:nvSpPr>
        <p:spPr>
          <a:xfrm>
            <a:off x="581192" y="1305018"/>
            <a:ext cx="7115007" cy="4553782"/>
          </a:xfrm>
        </p:spPr>
        <p:txBody>
          <a:bodyPr>
            <a:normAutofit/>
          </a:bodyPr>
          <a:lstStyle/>
          <a:p>
            <a:pPr marL="0" indent="0">
              <a:buNone/>
            </a:pPr>
            <a:r>
              <a:rPr lang="en-US" sz="3200" b="1" dirty="0"/>
              <a:t>What is a Cost Transfer?</a:t>
            </a:r>
          </a:p>
          <a:p>
            <a:pPr marL="0" indent="0">
              <a:buNone/>
            </a:pPr>
            <a:endParaRPr lang="en-US" sz="1000" b="1" dirty="0"/>
          </a:p>
          <a:p>
            <a:pPr marL="324000" lvl="1" indent="0">
              <a:buNone/>
            </a:pPr>
            <a:r>
              <a:rPr lang="en-US" sz="2800" dirty="0"/>
              <a:t>Moving a posted expense from one account to another after the expense was initially recorded and posted in the financial accounting system</a:t>
            </a:r>
          </a:p>
          <a:p>
            <a:pPr marL="324000" lvl="1" indent="0">
              <a:buNone/>
            </a:pPr>
            <a:endParaRPr lang="en-US" sz="2800" dirty="0"/>
          </a:p>
        </p:txBody>
      </p:sp>
      <p:pic>
        <p:nvPicPr>
          <p:cNvPr id="8" name="Picture 7">
            <a:extLst>
              <a:ext uri="{FF2B5EF4-FFF2-40B4-BE49-F238E27FC236}">
                <a16:creationId xmlns:a16="http://schemas.microsoft.com/office/drawing/2014/main" id="{C8BEA828-B15E-4E74-97E7-61AB64AE8741}"/>
              </a:ext>
            </a:extLst>
          </p:cNvPr>
          <p:cNvPicPr>
            <a:picLocks noChangeAspect="1"/>
          </p:cNvPicPr>
          <p:nvPr/>
        </p:nvPicPr>
        <p:blipFill>
          <a:blip r:embed="rId3" cstate="hq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34350" y="2614223"/>
            <a:ext cx="2691954" cy="2727847"/>
          </a:xfrm>
          <a:prstGeom prst="rect">
            <a:avLst/>
          </a:prstGeom>
        </p:spPr>
      </p:pic>
    </p:spTree>
    <p:custDataLst>
      <p:tags r:id="rId1"/>
    </p:custDataLst>
    <p:extLst>
      <p:ext uri="{BB962C8B-B14F-4D97-AF65-F5344CB8AC3E}">
        <p14:creationId xmlns:p14="http://schemas.microsoft.com/office/powerpoint/2010/main" val="2617782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E8FD7-D74E-459A-8416-ACB030B0D15F}"/>
              </a:ext>
            </a:extLst>
          </p:cNvPr>
          <p:cNvSpPr>
            <a:spLocks noGrp="1"/>
          </p:cNvSpPr>
          <p:nvPr>
            <p:ph type="title"/>
          </p:nvPr>
        </p:nvSpPr>
        <p:spPr/>
        <p:txBody>
          <a:bodyPr/>
          <a:lstStyle/>
          <a:p>
            <a:r>
              <a:rPr lang="en-US" dirty="0"/>
              <a:t>Updated cost transfers policy – hoop 96</a:t>
            </a:r>
          </a:p>
        </p:txBody>
      </p:sp>
      <p:sp>
        <p:nvSpPr>
          <p:cNvPr id="3" name="Content Placeholder 2">
            <a:extLst>
              <a:ext uri="{FF2B5EF4-FFF2-40B4-BE49-F238E27FC236}">
                <a16:creationId xmlns:a16="http://schemas.microsoft.com/office/drawing/2014/main" id="{E8CCD007-337A-4C5E-B7B8-1B1BB9C26D2E}"/>
              </a:ext>
            </a:extLst>
          </p:cNvPr>
          <p:cNvSpPr>
            <a:spLocks noGrp="1"/>
          </p:cNvSpPr>
          <p:nvPr>
            <p:ph idx="1"/>
          </p:nvPr>
        </p:nvSpPr>
        <p:spPr>
          <a:xfrm>
            <a:off x="581190" y="1905289"/>
            <a:ext cx="11029615" cy="3678303"/>
          </a:xfrm>
        </p:spPr>
        <p:txBody>
          <a:bodyPr>
            <a:normAutofit/>
          </a:bodyPr>
          <a:lstStyle/>
          <a:p>
            <a:pPr marL="0" indent="0">
              <a:buNone/>
            </a:pPr>
            <a:r>
              <a:rPr lang="en-US" sz="3200" b="1" dirty="0"/>
              <a:t>When is a Cost Transfer necessary?</a:t>
            </a:r>
          </a:p>
          <a:p>
            <a:pPr marL="0" indent="0">
              <a:buNone/>
            </a:pPr>
            <a:endParaRPr lang="en-US" sz="1000" b="1" dirty="0"/>
          </a:p>
          <a:p>
            <a:pPr lvl="1"/>
            <a:r>
              <a:rPr lang="en-US" sz="2800" dirty="0"/>
              <a:t>To correct an error</a:t>
            </a:r>
          </a:p>
          <a:p>
            <a:pPr lvl="1"/>
            <a:r>
              <a:rPr lang="en-US" sz="2800" dirty="0"/>
              <a:t>To move or split costs into accounts that did not exist when the original transaction was made</a:t>
            </a:r>
          </a:p>
          <a:p>
            <a:pPr lvl="1"/>
            <a:r>
              <a:rPr lang="en-US" sz="2800" dirty="0"/>
              <a:t>For other reasons associated with a department’s fiscal operation</a:t>
            </a:r>
          </a:p>
          <a:p>
            <a:pPr marL="324000" lvl="1" indent="0">
              <a:buNone/>
            </a:pPr>
            <a:endParaRPr lang="en-US" sz="2800" dirty="0"/>
          </a:p>
        </p:txBody>
      </p:sp>
      <p:sp>
        <p:nvSpPr>
          <p:cNvPr id="4" name="Rectangle 3">
            <a:extLst>
              <a:ext uri="{FF2B5EF4-FFF2-40B4-BE49-F238E27FC236}">
                <a16:creationId xmlns:a16="http://schemas.microsoft.com/office/drawing/2014/main" id="{ABA9F881-DDFA-46C2-BD67-7CFC5F31EE46}"/>
              </a:ext>
            </a:extLst>
          </p:cNvPr>
          <p:cNvSpPr/>
          <p:nvPr/>
        </p:nvSpPr>
        <p:spPr>
          <a:xfrm>
            <a:off x="1852112" y="5165267"/>
            <a:ext cx="8487773" cy="1323439"/>
          </a:xfrm>
          <a:prstGeom prst="rect">
            <a:avLst/>
          </a:prstGeom>
          <a:noFill/>
        </p:spPr>
        <p:txBody>
          <a:bodyPr wrap="none" lIns="91440" tIns="45720" rIns="91440" bIns="45720">
            <a:spAutoFit/>
          </a:bodyPr>
          <a:lstStyle/>
          <a:p>
            <a:pPr algn="ctr"/>
            <a:r>
              <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Transfers should be the exception, </a:t>
            </a:r>
          </a:p>
          <a:p>
            <a:pPr algn="ctr"/>
            <a:r>
              <a:rPr lang="en-US" sz="4000" b="1" u="sng"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NOT</a:t>
            </a:r>
            <a:r>
              <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the rule</a:t>
            </a:r>
          </a:p>
        </p:txBody>
      </p:sp>
    </p:spTree>
    <p:extLst>
      <p:ext uri="{BB962C8B-B14F-4D97-AF65-F5344CB8AC3E}">
        <p14:creationId xmlns:p14="http://schemas.microsoft.com/office/powerpoint/2010/main" val="3450786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E8FD7-D74E-459A-8416-ACB030B0D15F}"/>
              </a:ext>
            </a:extLst>
          </p:cNvPr>
          <p:cNvSpPr>
            <a:spLocks noGrp="1"/>
          </p:cNvSpPr>
          <p:nvPr>
            <p:ph type="title"/>
          </p:nvPr>
        </p:nvSpPr>
        <p:spPr/>
        <p:txBody>
          <a:bodyPr/>
          <a:lstStyle/>
          <a:p>
            <a:r>
              <a:rPr lang="en-US" dirty="0"/>
              <a:t>Updated cost transfers policy – hoop 96</a:t>
            </a:r>
          </a:p>
        </p:txBody>
      </p:sp>
      <p:sp>
        <p:nvSpPr>
          <p:cNvPr id="3" name="Content Placeholder 2">
            <a:extLst>
              <a:ext uri="{FF2B5EF4-FFF2-40B4-BE49-F238E27FC236}">
                <a16:creationId xmlns:a16="http://schemas.microsoft.com/office/drawing/2014/main" id="{E8CCD007-337A-4C5E-B7B8-1B1BB9C26D2E}"/>
              </a:ext>
            </a:extLst>
          </p:cNvPr>
          <p:cNvSpPr>
            <a:spLocks noGrp="1"/>
          </p:cNvSpPr>
          <p:nvPr>
            <p:ph idx="1"/>
          </p:nvPr>
        </p:nvSpPr>
        <p:spPr>
          <a:xfrm>
            <a:off x="581192" y="1455937"/>
            <a:ext cx="11029616" cy="4402861"/>
          </a:xfrm>
        </p:spPr>
        <p:txBody>
          <a:bodyPr>
            <a:normAutofit/>
          </a:bodyPr>
          <a:lstStyle/>
          <a:p>
            <a:pPr marL="0" indent="0">
              <a:buNone/>
            </a:pPr>
            <a:r>
              <a:rPr lang="en-US" sz="3200" b="1" dirty="0"/>
              <a:t>Who is responsible for monitoring project costs?</a:t>
            </a:r>
          </a:p>
          <a:p>
            <a:pPr marL="0" indent="0">
              <a:buNone/>
            </a:pPr>
            <a:endParaRPr lang="en-US" sz="1000" b="1" dirty="0"/>
          </a:p>
          <a:p>
            <a:pPr marL="324000" lvl="1" indent="0">
              <a:buNone/>
            </a:pPr>
            <a:r>
              <a:rPr lang="en-US" sz="2800" dirty="0">
                <a:solidFill>
                  <a:schemeClr val="accent5">
                    <a:lumMod val="75000"/>
                  </a:schemeClr>
                </a:solidFill>
              </a:rPr>
              <a:t>Principal investigators </a:t>
            </a:r>
            <a:r>
              <a:rPr lang="en-US" sz="2800" dirty="0"/>
              <a:t>and </a:t>
            </a:r>
            <a:r>
              <a:rPr lang="en-US" sz="2800" dirty="0">
                <a:solidFill>
                  <a:schemeClr val="accent5">
                    <a:lumMod val="75000"/>
                  </a:schemeClr>
                </a:solidFill>
              </a:rPr>
              <a:t>designated research faculty and staff </a:t>
            </a:r>
            <a:r>
              <a:rPr lang="en-US" sz="2800" dirty="0"/>
              <a:t>are responsible for reviewing expenditures for allowability and allocability and to identify errors and omissions for resolution in a timely manner.</a:t>
            </a:r>
          </a:p>
          <a:p>
            <a:pPr marL="324000" lvl="1" indent="0">
              <a:buNone/>
            </a:pPr>
            <a:endParaRPr lang="en-US" sz="2800" dirty="0"/>
          </a:p>
          <a:p>
            <a:pPr marL="324000" lvl="1" indent="0">
              <a:buNone/>
            </a:pPr>
            <a:endParaRPr lang="en-US" sz="2800" dirty="0"/>
          </a:p>
        </p:txBody>
      </p:sp>
      <p:sp>
        <p:nvSpPr>
          <p:cNvPr id="5" name="Rectangle 4">
            <a:extLst>
              <a:ext uri="{FF2B5EF4-FFF2-40B4-BE49-F238E27FC236}">
                <a16:creationId xmlns:a16="http://schemas.microsoft.com/office/drawing/2014/main" id="{ACECD138-D50E-4D64-87CC-7073B9B21D19}"/>
              </a:ext>
            </a:extLst>
          </p:cNvPr>
          <p:cNvSpPr/>
          <p:nvPr/>
        </p:nvSpPr>
        <p:spPr>
          <a:xfrm>
            <a:off x="1970101" y="4859727"/>
            <a:ext cx="8287306" cy="1569660"/>
          </a:xfrm>
          <a:prstGeom prst="rect">
            <a:avLst/>
          </a:prstGeom>
          <a:noFill/>
        </p:spPr>
        <p:txBody>
          <a:bodyPr wrap="square" lIns="91440" tIns="45720" rIns="91440" bIns="45720">
            <a:spAutoFit/>
          </a:bodyPr>
          <a:lstStyle/>
          <a:p>
            <a:pPr algn="ctr"/>
            <a:r>
              <a:rPr lang="en-US"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 high frequency of cost transfers implies </a:t>
            </a:r>
          </a:p>
          <a:p>
            <a:pPr algn="ctr"/>
            <a:r>
              <a:rPr lang="en-US"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improper review and are highly scrutinized by auditors.</a:t>
            </a:r>
          </a:p>
        </p:txBody>
      </p:sp>
      <p:pic>
        <p:nvPicPr>
          <p:cNvPr id="6" name="Picture 5">
            <a:extLst>
              <a:ext uri="{FF2B5EF4-FFF2-40B4-BE49-F238E27FC236}">
                <a16:creationId xmlns:a16="http://schemas.microsoft.com/office/drawing/2014/main" id="{FC97D7EF-E127-4426-9069-C3A9E923FDA8}"/>
              </a:ext>
            </a:extLst>
          </p:cNvPr>
          <p:cNvPicPr>
            <a:picLocks noChangeAspect="1"/>
          </p:cNvPicPr>
          <p:nvPr/>
        </p:nvPicPr>
        <p:blipFill>
          <a:blip r:embed="rId2" cstate="hq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1250" y="4717679"/>
            <a:ext cx="1788850" cy="1788850"/>
          </a:xfrm>
          <a:prstGeom prst="rect">
            <a:avLst/>
          </a:prstGeom>
          <a:effectLst>
            <a:softEdge rad="38100"/>
          </a:effectLst>
        </p:spPr>
      </p:pic>
      <p:pic>
        <p:nvPicPr>
          <p:cNvPr id="9" name="Picture 8">
            <a:extLst>
              <a:ext uri="{FF2B5EF4-FFF2-40B4-BE49-F238E27FC236}">
                <a16:creationId xmlns:a16="http://schemas.microsoft.com/office/drawing/2014/main" id="{4C15DC8A-7858-49CA-91CD-AE1C79806248}"/>
              </a:ext>
            </a:extLst>
          </p:cNvPr>
          <p:cNvPicPr>
            <a:picLocks noChangeAspect="1"/>
          </p:cNvPicPr>
          <p:nvPr/>
        </p:nvPicPr>
        <p:blipFill>
          <a:blip r:embed="rId2" cstate="hq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257407" y="4717679"/>
            <a:ext cx="1788850" cy="1788850"/>
          </a:xfrm>
          <a:prstGeom prst="rect">
            <a:avLst/>
          </a:prstGeom>
          <a:effectLst>
            <a:softEdge rad="38100"/>
          </a:effectLst>
        </p:spPr>
      </p:pic>
    </p:spTree>
    <p:extLst>
      <p:ext uri="{BB962C8B-B14F-4D97-AF65-F5344CB8AC3E}">
        <p14:creationId xmlns:p14="http://schemas.microsoft.com/office/powerpoint/2010/main" val="2466172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E8FD7-D74E-459A-8416-ACB030B0D15F}"/>
              </a:ext>
            </a:extLst>
          </p:cNvPr>
          <p:cNvSpPr>
            <a:spLocks noGrp="1"/>
          </p:cNvSpPr>
          <p:nvPr>
            <p:ph type="title"/>
          </p:nvPr>
        </p:nvSpPr>
        <p:spPr/>
        <p:txBody>
          <a:bodyPr/>
          <a:lstStyle/>
          <a:p>
            <a:r>
              <a:rPr lang="en-US" dirty="0"/>
              <a:t>Updated cost transfers policy – hoop 96</a:t>
            </a:r>
          </a:p>
        </p:txBody>
      </p:sp>
      <p:sp>
        <p:nvSpPr>
          <p:cNvPr id="3" name="Content Placeholder 2">
            <a:extLst>
              <a:ext uri="{FF2B5EF4-FFF2-40B4-BE49-F238E27FC236}">
                <a16:creationId xmlns:a16="http://schemas.microsoft.com/office/drawing/2014/main" id="{E8CCD007-337A-4C5E-B7B8-1B1BB9C26D2E}"/>
              </a:ext>
            </a:extLst>
          </p:cNvPr>
          <p:cNvSpPr>
            <a:spLocks noGrp="1"/>
          </p:cNvSpPr>
          <p:nvPr>
            <p:ph idx="1"/>
          </p:nvPr>
        </p:nvSpPr>
        <p:spPr>
          <a:xfrm>
            <a:off x="581192" y="1855433"/>
            <a:ext cx="11029615" cy="4696287"/>
          </a:xfrm>
        </p:spPr>
        <p:txBody>
          <a:bodyPr numCol="2">
            <a:normAutofit/>
          </a:bodyPr>
          <a:lstStyle/>
          <a:p>
            <a:pPr marL="0" indent="0">
              <a:buNone/>
            </a:pPr>
            <a:r>
              <a:rPr lang="en-US" sz="3200" b="1" dirty="0"/>
              <a:t>All Cost Transfers must be:</a:t>
            </a:r>
          </a:p>
          <a:p>
            <a:pPr marL="0" indent="0">
              <a:buNone/>
            </a:pPr>
            <a:endParaRPr lang="en-US" sz="3200" b="1" dirty="0"/>
          </a:p>
          <a:p>
            <a:pPr marL="0" indent="0">
              <a:buNone/>
            </a:pPr>
            <a:endParaRPr lang="en-US" sz="3200" b="1" dirty="0"/>
          </a:p>
          <a:p>
            <a:pPr marL="0" indent="0">
              <a:buNone/>
            </a:pPr>
            <a:endParaRPr lang="en-US" sz="3200" b="1" dirty="0"/>
          </a:p>
          <a:p>
            <a:pPr marL="0" indent="0">
              <a:buNone/>
            </a:pPr>
            <a:endParaRPr lang="en-US" sz="3200" b="1" dirty="0"/>
          </a:p>
          <a:p>
            <a:pPr marL="0" indent="0">
              <a:buNone/>
            </a:pPr>
            <a:endParaRPr lang="en-US" sz="3200" b="1" dirty="0"/>
          </a:p>
          <a:p>
            <a:pPr marL="0" indent="0">
              <a:buNone/>
            </a:pPr>
            <a:endParaRPr lang="en-US" sz="3200" b="1" dirty="0"/>
          </a:p>
        </p:txBody>
      </p:sp>
      <p:graphicFrame>
        <p:nvGraphicFramePr>
          <p:cNvPr id="4" name="Diagram 3">
            <a:extLst>
              <a:ext uri="{FF2B5EF4-FFF2-40B4-BE49-F238E27FC236}">
                <a16:creationId xmlns:a16="http://schemas.microsoft.com/office/drawing/2014/main" id="{87B47A78-32E8-45E3-BC69-481A5BD9E442}"/>
              </a:ext>
            </a:extLst>
          </p:cNvPr>
          <p:cNvGraphicFramePr/>
          <p:nvPr>
            <p:extLst>
              <p:ext uri="{D42A27DB-BD31-4B8C-83A1-F6EECF244321}">
                <p14:modId xmlns:p14="http://schemas.microsoft.com/office/powerpoint/2010/main" val="1126335906"/>
              </p:ext>
            </p:extLst>
          </p:nvPr>
        </p:nvGraphicFramePr>
        <p:xfrm>
          <a:off x="1153109" y="2654423"/>
          <a:ext cx="10015000" cy="3897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25206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941</TotalTime>
  <Words>1914</Words>
  <Application>Microsoft Office PowerPoint</Application>
  <PresentationFormat>Widescreen</PresentationFormat>
  <Paragraphs>283</Paragraphs>
  <Slides>35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Gill Sans MT</vt:lpstr>
      <vt:lpstr>Times New Roman</vt:lpstr>
      <vt:lpstr>Wingdings 2</vt:lpstr>
      <vt:lpstr>Dividend</vt:lpstr>
      <vt:lpstr>AURA</vt:lpstr>
      <vt:lpstr>AGENDa</vt:lpstr>
      <vt:lpstr>New staff introductions</vt:lpstr>
      <vt:lpstr>PowerPoint Presentation</vt:lpstr>
      <vt:lpstr>Updated cost transfers policy accelerated/delayed spending fy21 audits – R&amp;D and sefa</vt:lpstr>
      <vt:lpstr>Updated cost transfers policy – hoop 96</vt:lpstr>
      <vt:lpstr>Updated cost transfers policy – hoop 96</vt:lpstr>
      <vt:lpstr>Updated cost transfers policy – hoop 96</vt:lpstr>
      <vt:lpstr>Updated cost transfers policy – hoop 96</vt:lpstr>
      <vt:lpstr>Updated cost transfers policy – Form &amp; Website</vt:lpstr>
      <vt:lpstr>Accelerated/delayed spending</vt:lpstr>
      <vt:lpstr>Accelerated/delayed spending</vt:lpstr>
      <vt:lpstr>Accelerated/delayed spending</vt:lpstr>
      <vt:lpstr>Accelerated/delayed spending</vt:lpstr>
      <vt:lpstr>FY21 audits – r&amp;d and sefa </vt:lpstr>
      <vt:lpstr>PowerPoint Presentation</vt:lpstr>
      <vt:lpstr>START – Project status and assignments</vt:lpstr>
      <vt:lpstr>START – project status and assignments</vt:lpstr>
      <vt:lpstr>Start – project status and assignments </vt:lpstr>
      <vt:lpstr>PowerPoint Presentation</vt:lpstr>
      <vt:lpstr>ECRT System Upgrade</vt:lpstr>
      <vt:lpstr>NIH Form Changes – effective January 25, 2022</vt:lpstr>
      <vt:lpstr>NIH Biosketch Updates</vt:lpstr>
      <vt:lpstr>NIH Biosketch updates - cont</vt:lpstr>
      <vt:lpstr>Other Support Updates</vt:lpstr>
      <vt:lpstr>NIH Other Support Updates</vt:lpstr>
      <vt:lpstr>Coverage analysis </vt:lpstr>
      <vt:lpstr>Coverage analysis </vt:lpstr>
      <vt:lpstr>Coverage analysis</vt:lpstr>
      <vt:lpstr>Coverage analysis</vt:lpstr>
      <vt:lpstr>Coverage analysis</vt:lpstr>
      <vt:lpstr>CTA budget review and approval</vt:lpstr>
      <vt:lpstr>CTA budget review and approval</vt:lpstr>
      <vt:lpstr>Coverage analysis outsourcing fees</vt:lpstr>
      <vt:lpstr>Coverage analysis outsourcing fees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AURA</dc:title>
  <dc:creator>Sagers, Tiffany</dc:creator>
  <cp:lastModifiedBy>Shannon Gary</cp:lastModifiedBy>
  <cp:revision>56</cp:revision>
  <dcterms:created xsi:type="dcterms:W3CDTF">2021-09-29T13:32:22Z</dcterms:created>
  <dcterms:modified xsi:type="dcterms:W3CDTF">2021-11-09T11:55:34Z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3AFB8C1E-8135-4F01-99A3-86447EA9CA78</vt:lpwstr>
  </property>
  <property fmtid="{D5CDD505-2E9C-101B-9397-08002B2CF9AE}" pid="3" name="ArticulatePath">
    <vt:lpwstr>AURA_11.9.21 PPT</vt:lpwstr>
  </property>
</Properties>
</file>